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287" r:id="rId4"/>
    <p:sldId id="291" r:id="rId5"/>
    <p:sldId id="267" r:id="rId6"/>
    <p:sldId id="261" r:id="rId7"/>
    <p:sldId id="264" r:id="rId8"/>
    <p:sldId id="265" r:id="rId9"/>
    <p:sldId id="288" r:id="rId10"/>
    <p:sldId id="268" r:id="rId11"/>
    <p:sldId id="289" r:id="rId12"/>
    <p:sldId id="269" r:id="rId13"/>
    <p:sldId id="292" r:id="rId14"/>
    <p:sldId id="293" r:id="rId15"/>
    <p:sldId id="270" r:id="rId16"/>
    <p:sldId id="271" r:id="rId17"/>
    <p:sldId id="272" r:id="rId18"/>
    <p:sldId id="284" r:id="rId19"/>
    <p:sldId id="273" r:id="rId20"/>
    <p:sldId id="274" r:id="rId21"/>
    <p:sldId id="275" r:id="rId22"/>
    <p:sldId id="285" r:id="rId23"/>
    <p:sldId id="276" r:id="rId24"/>
    <p:sldId id="277" r:id="rId25"/>
    <p:sldId id="279" r:id="rId26"/>
    <p:sldId id="278" r:id="rId27"/>
    <p:sldId id="280" r:id="rId28"/>
    <p:sldId id="286" r:id="rId29"/>
    <p:sldId id="281" r:id="rId30"/>
    <p:sldId id="283"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8" autoAdjust="0"/>
    <p:restoredTop sz="94404" autoAdjust="0"/>
  </p:normalViewPr>
  <p:slideViewPr>
    <p:cSldViewPr>
      <p:cViewPr varScale="1">
        <p:scale>
          <a:sx n="87" d="100"/>
          <a:sy n="87" d="100"/>
        </p:scale>
        <p:origin x="77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FA08D-9BD0-4D4F-98FD-3531E53BC499}"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1329-1044-4145-88FC-7E68D338FC65}" type="slidenum">
              <a:rPr kumimoji="1" lang="ja-JP" altLang="en-US" smtClean="0"/>
              <a:t>‹#›</a:t>
            </a:fld>
            <a:endParaRPr kumimoji="1" lang="ja-JP" altLang="en-US"/>
          </a:p>
        </p:txBody>
      </p:sp>
    </p:spTree>
    <p:extLst>
      <p:ext uri="{BB962C8B-B14F-4D97-AF65-F5344CB8AC3E}">
        <p14:creationId xmlns:p14="http://schemas.microsoft.com/office/powerpoint/2010/main" val="3999046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210331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308774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411653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185797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203114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425912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5956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88647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159819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97052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823B2D-E226-492B-BE15-A3590DC9EFBD}"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C3E93-4F62-4532-B69B-741EF4FB31F3}" type="slidenum">
              <a:rPr kumimoji="1" lang="ja-JP" altLang="en-US" smtClean="0"/>
              <a:t>‹#›</a:t>
            </a:fld>
            <a:endParaRPr kumimoji="1" lang="ja-JP" altLang="en-US"/>
          </a:p>
        </p:txBody>
      </p:sp>
    </p:spTree>
    <p:extLst>
      <p:ext uri="{BB962C8B-B14F-4D97-AF65-F5344CB8AC3E}">
        <p14:creationId xmlns:p14="http://schemas.microsoft.com/office/powerpoint/2010/main" val="5003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23B2D-E226-492B-BE15-A3590DC9EFBD}"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C3E93-4F62-4532-B69B-741EF4FB31F3}" type="slidenum">
              <a:rPr lang="ja-JP" altLang="en-US" smtClean="0"/>
              <a:pPr/>
              <a:t>‹#›</a:t>
            </a:fld>
            <a:endParaRPr lang="ja-JP" altLang="en-US"/>
          </a:p>
        </p:txBody>
      </p:sp>
    </p:spTree>
    <p:extLst>
      <p:ext uri="{BB962C8B-B14F-4D97-AF65-F5344CB8AC3E}">
        <p14:creationId xmlns:p14="http://schemas.microsoft.com/office/powerpoint/2010/main" val="22563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政治行動論</a:t>
            </a:r>
          </a:p>
        </p:txBody>
      </p:sp>
      <p:sp>
        <p:nvSpPr>
          <p:cNvPr id="3" name="サブタイトル 2"/>
          <p:cNvSpPr>
            <a:spLocks noGrp="1"/>
          </p:cNvSpPr>
          <p:nvPr>
            <p:ph type="subTitle" idx="1"/>
          </p:nvPr>
        </p:nvSpPr>
        <p:spPr>
          <a:xfrm>
            <a:off x="1371600" y="3886200"/>
            <a:ext cx="6400800" cy="622920"/>
          </a:xfrm>
        </p:spPr>
        <p:txBody>
          <a:bodyPr/>
          <a:lstStyle/>
          <a:p>
            <a:r>
              <a:rPr kumimoji="1" lang="ja-JP" altLang="en-US" dirty="0">
                <a:solidFill>
                  <a:schemeClr val="tx1"/>
                </a:solidFill>
              </a:rPr>
              <a:t>序章：政治行動論とは何か</a:t>
            </a:r>
            <a:endParaRPr kumimoji="1" lang="en-US" altLang="ja-JP" dirty="0">
              <a:solidFill>
                <a:schemeClr val="tx1"/>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a:t>
            </a:fld>
            <a:endParaRPr kumimoji="1" lang="ja-JP" altLang="en-US"/>
          </a:p>
        </p:txBody>
      </p:sp>
    </p:spTree>
    <p:extLst>
      <p:ext uri="{BB962C8B-B14F-4D97-AF65-F5344CB8AC3E}">
        <p14:creationId xmlns:p14="http://schemas.microsoft.com/office/powerpoint/2010/main" val="147709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政治とはなにか</a:t>
            </a:r>
          </a:p>
        </p:txBody>
      </p:sp>
      <p:sp>
        <p:nvSpPr>
          <p:cNvPr id="3" name="コンテンツ プレースホルダー 2"/>
          <p:cNvSpPr>
            <a:spLocks noGrp="1"/>
          </p:cNvSpPr>
          <p:nvPr>
            <p:ph idx="1"/>
          </p:nvPr>
        </p:nvSpPr>
        <p:spPr/>
        <p:txBody>
          <a:bodyPr>
            <a:normAutofit/>
          </a:bodyPr>
          <a:lstStyle/>
          <a:p>
            <a:r>
              <a:rPr lang="ja-JP" altLang="en-US" sz="2800" dirty="0"/>
              <a:t>広辞苑：</a:t>
            </a:r>
            <a:r>
              <a:rPr lang="ja-JP" altLang="ja-JP" sz="2800" dirty="0"/>
              <a:t>「</a:t>
            </a:r>
            <a:r>
              <a:rPr lang="ja-JP" altLang="en-US" sz="2800" dirty="0"/>
              <a:t>人間集団における秩序の形成と解体をめぐって、人が他者に対して、また他者と共に行う営み。権力・政策・支配・自治にかかわる現象。主として国家の統治作用を指すが、それ以外の社会集団および集団間にもこの概念は適用できる。」</a:t>
            </a:r>
            <a:endParaRPr kumimoji="1" lang="ja-JP" altLang="en-US"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10</a:t>
            </a:fld>
            <a:endParaRPr kumimoji="1" lang="ja-JP" altLang="en-US"/>
          </a:p>
        </p:txBody>
      </p:sp>
    </p:spTree>
    <p:extLst>
      <p:ext uri="{BB962C8B-B14F-4D97-AF65-F5344CB8AC3E}">
        <p14:creationId xmlns:p14="http://schemas.microsoft.com/office/powerpoint/2010/main" val="307122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政治とはなにか</a:t>
            </a:r>
          </a:p>
        </p:txBody>
      </p:sp>
      <p:sp>
        <p:nvSpPr>
          <p:cNvPr id="3" name="コンテンツ プレースホルダー 2"/>
          <p:cNvSpPr>
            <a:spLocks noGrp="1"/>
          </p:cNvSpPr>
          <p:nvPr>
            <p:ph idx="1"/>
          </p:nvPr>
        </p:nvSpPr>
        <p:spPr/>
        <p:txBody>
          <a:bodyPr>
            <a:normAutofit/>
          </a:bodyPr>
          <a:lstStyle/>
          <a:p>
            <a:r>
              <a:rPr lang="ja-JP" altLang="en-US" sz="2800" dirty="0"/>
              <a:t>この授業での定義︙</a:t>
            </a:r>
            <a:r>
              <a:rPr lang="ja-JP" altLang="ja-JP" sz="2800" dirty="0">
                <a:solidFill>
                  <a:srgbClr val="FF0000"/>
                </a:solidFill>
              </a:rPr>
              <a:t>「政治とは誰が何をいつどのように獲得</a:t>
            </a:r>
            <a:r>
              <a:rPr lang="ja-JP" altLang="ja-JP" sz="2800">
                <a:solidFill>
                  <a:srgbClr val="FF0000"/>
                </a:solidFill>
              </a:rPr>
              <a:t>するか（</a:t>
            </a:r>
            <a:r>
              <a:rPr lang="en-US" altLang="ja-JP" sz="2800" dirty="0">
                <a:solidFill>
                  <a:srgbClr val="FF0000"/>
                </a:solidFill>
              </a:rPr>
              <a:t>Politics is who gets what, when, and how</a:t>
            </a:r>
            <a:r>
              <a:rPr lang="ja-JP" altLang="ja-JP" sz="2800" dirty="0">
                <a:solidFill>
                  <a:srgbClr val="FF0000"/>
                </a:solidFill>
              </a:rPr>
              <a:t>）」</a:t>
            </a:r>
            <a:r>
              <a:rPr lang="ja-JP" altLang="ja-JP" sz="2800" dirty="0"/>
              <a:t>（</a:t>
            </a:r>
            <a:r>
              <a:rPr lang="en-US" altLang="ja-JP" sz="2800" dirty="0" err="1"/>
              <a:t>Lasswell</a:t>
            </a:r>
            <a:r>
              <a:rPr lang="en-US" altLang="ja-JP" sz="2800" dirty="0"/>
              <a:t> 1936</a:t>
            </a:r>
            <a:r>
              <a:rPr lang="ja-JP" altLang="ja-JP" sz="2800" dirty="0"/>
              <a:t>）</a:t>
            </a:r>
            <a:endParaRPr lang="en-US" altLang="ja-JP" sz="2800" dirty="0"/>
          </a:p>
          <a:p>
            <a:r>
              <a:rPr lang="ja-JP" altLang="ja-JP" sz="2800" dirty="0"/>
              <a:t>政治とは「私たちにとって価値のあるものを、誰がどれくらい受け取るのかを何らかのルールに基づいて決めること </a:t>
            </a:r>
            <a:r>
              <a:rPr lang="ja-JP" altLang="en-US" sz="2800" dirty="0"/>
              <a:t>」</a:t>
            </a:r>
            <a:endParaRPr kumimoji="1" lang="ja-JP" altLang="en-US"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11</a:t>
            </a:fld>
            <a:endParaRPr kumimoji="1" lang="ja-JP" altLang="en-US"/>
          </a:p>
        </p:txBody>
      </p:sp>
    </p:spTree>
    <p:extLst>
      <p:ext uri="{BB962C8B-B14F-4D97-AF65-F5344CB8AC3E}">
        <p14:creationId xmlns:p14="http://schemas.microsoft.com/office/powerpoint/2010/main" val="162885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価値のあるものとその配分先</a:t>
            </a:r>
          </a:p>
        </p:txBody>
      </p:sp>
      <p:sp>
        <p:nvSpPr>
          <p:cNvPr id="3" name="コンテンツ プレースホルダー 2"/>
          <p:cNvSpPr>
            <a:spLocks noGrp="1"/>
          </p:cNvSpPr>
          <p:nvPr>
            <p:ph idx="1"/>
          </p:nvPr>
        </p:nvSpPr>
        <p:spPr/>
        <p:txBody>
          <a:bodyPr>
            <a:normAutofit/>
          </a:bodyPr>
          <a:lstStyle/>
          <a:p>
            <a:r>
              <a:rPr kumimoji="1" lang="ja-JP" altLang="en-US" sz="2800" dirty="0"/>
              <a:t>お金の配分</a:t>
            </a:r>
            <a:endParaRPr kumimoji="1" lang="en-US" altLang="ja-JP" sz="2800" dirty="0"/>
          </a:p>
          <a:p>
            <a:pPr lvl="1"/>
            <a:r>
              <a:rPr kumimoji="1" lang="ja-JP" altLang="en-US" sz="2400" dirty="0"/>
              <a:t>税金の集め方</a:t>
            </a:r>
            <a:endParaRPr kumimoji="1" lang="en-US" altLang="ja-JP" sz="2400" dirty="0"/>
          </a:p>
          <a:p>
            <a:pPr lvl="1"/>
            <a:r>
              <a:rPr lang="ja-JP" altLang="en-US" sz="2400" dirty="0"/>
              <a:t>税金の使い方</a:t>
            </a:r>
            <a:endParaRPr kumimoji="1" lang="en-US" altLang="ja-JP" sz="2400" dirty="0"/>
          </a:p>
          <a:p>
            <a:r>
              <a:rPr kumimoji="1" lang="ja-JP" altLang="en-US" sz="2800" dirty="0"/>
              <a:t>権利の配分</a:t>
            </a:r>
            <a:endParaRPr kumimoji="1" lang="en-US" altLang="ja-JP" sz="2800" dirty="0"/>
          </a:p>
          <a:p>
            <a:pPr lvl="1"/>
            <a:r>
              <a:rPr lang="ja-JP" altLang="en-US" sz="2400" dirty="0"/>
              <a:t>夫婦別姓</a:t>
            </a:r>
            <a:endParaRPr lang="en-US" altLang="ja-JP" sz="2400" dirty="0"/>
          </a:p>
          <a:p>
            <a:pPr lvl="1"/>
            <a:r>
              <a:rPr kumimoji="1" lang="ja-JP" altLang="en-US" sz="2400" dirty="0"/>
              <a:t>選挙権</a:t>
            </a:r>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12</a:t>
            </a:fld>
            <a:endParaRPr kumimoji="1" lang="ja-JP" altLang="en-US"/>
          </a:p>
        </p:txBody>
      </p:sp>
    </p:spTree>
    <p:extLst>
      <p:ext uri="{BB962C8B-B14F-4D97-AF65-F5344CB8AC3E}">
        <p14:creationId xmlns:p14="http://schemas.microsoft.com/office/powerpoint/2010/main" val="141238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お金の配分</a:t>
            </a:r>
          </a:p>
        </p:txBody>
      </p:sp>
      <p:sp>
        <p:nvSpPr>
          <p:cNvPr id="3" name="コンテンツ プレースホルダー 2"/>
          <p:cNvSpPr>
            <a:spLocks noGrp="1"/>
          </p:cNvSpPr>
          <p:nvPr>
            <p:ph idx="1"/>
          </p:nvPr>
        </p:nvSpPr>
        <p:spPr/>
        <p:txBody>
          <a:bodyPr>
            <a:normAutofit/>
          </a:bodyPr>
          <a:lstStyle/>
          <a:p>
            <a:r>
              <a:rPr lang="ja-JP" altLang="en-US" sz="2800" dirty="0">
                <a:solidFill>
                  <a:srgbClr val="FF0000"/>
                </a:solidFill>
                <a:latin typeface="+mn-ea"/>
              </a:rPr>
              <a:t>自民党公</a:t>
            </a:r>
            <a:r>
              <a:rPr lang="ja-JP" altLang="en-US" sz="2800">
                <a:solidFill>
                  <a:srgbClr val="FF0000"/>
                </a:solidFill>
                <a:latin typeface="+mn-ea"/>
              </a:rPr>
              <a:t>約「</a:t>
            </a:r>
            <a:r>
              <a:rPr lang="en-US" altLang="ja-JP" sz="2800" dirty="0">
                <a:solidFill>
                  <a:srgbClr val="FF0000"/>
                </a:solidFill>
                <a:latin typeface="+mn-ea"/>
              </a:rPr>
              <a:t>X</a:t>
            </a:r>
            <a:r>
              <a:rPr lang="ja-JP" altLang="en-US" sz="2800">
                <a:solidFill>
                  <a:srgbClr val="FF0000"/>
                </a:solidFill>
                <a:latin typeface="+mn-ea"/>
              </a:rPr>
              <a:t>」</a:t>
            </a:r>
            <a:endParaRPr lang="en-US" altLang="ja-JP" sz="2800" dirty="0">
              <a:solidFill>
                <a:srgbClr val="FF0000"/>
              </a:solidFill>
              <a:latin typeface="+mn-ea"/>
            </a:endParaRPr>
          </a:p>
          <a:p>
            <a:pPr lvl="1" fontAlgn="b"/>
            <a:r>
              <a:rPr lang="ja-JP" altLang="en-US" sz="2000">
                <a:latin typeface="+mn-ea"/>
              </a:rPr>
              <a:t>内容</a:t>
            </a:r>
            <a:endParaRPr lang="en-US" altLang="ja-JP" sz="2000" dirty="0">
              <a:latin typeface="+mn-ea"/>
            </a:endParaRPr>
          </a:p>
          <a:p>
            <a:pPr fontAlgn="b"/>
            <a:r>
              <a:rPr lang="ja-JP" altLang="en-US" sz="2800" dirty="0">
                <a:solidFill>
                  <a:srgbClr val="FF0000"/>
                </a:solidFill>
                <a:latin typeface="+mn-ea"/>
              </a:rPr>
              <a:t>共産党公</a:t>
            </a:r>
            <a:r>
              <a:rPr lang="ja-JP" altLang="en-US" sz="2800">
                <a:solidFill>
                  <a:srgbClr val="FF0000"/>
                </a:solidFill>
                <a:latin typeface="+mn-ea"/>
              </a:rPr>
              <a:t>約「</a:t>
            </a:r>
            <a:r>
              <a:rPr lang="en-US" altLang="ja-JP" sz="2800" dirty="0">
                <a:solidFill>
                  <a:srgbClr val="FF0000"/>
                </a:solidFill>
                <a:latin typeface="+mn-ea"/>
              </a:rPr>
              <a:t>X</a:t>
            </a:r>
            <a:r>
              <a:rPr lang="ja-JP" altLang="en-US" sz="2800">
                <a:solidFill>
                  <a:srgbClr val="FF0000"/>
                </a:solidFill>
                <a:latin typeface="+mn-ea"/>
              </a:rPr>
              <a:t>」</a:t>
            </a:r>
            <a:endParaRPr lang="en-US" altLang="ja-JP" sz="2800" dirty="0">
              <a:solidFill>
                <a:srgbClr val="FF0000"/>
              </a:solidFill>
              <a:latin typeface="+mn-ea"/>
            </a:endParaRPr>
          </a:p>
          <a:p>
            <a:pPr lvl="1" fontAlgn="b"/>
            <a:r>
              <a:rPr lang="ja-JP" altLang="en-US" sz="2000"/>
              <a:t>内容</a:t>
            </a:r>
            <a:endParaRPr lang="en-US" altLang="ja-JP" sz="2000" dirty="0"/>
          </a:p>
          <a:p>
            <a:pPr fontAlgn="b"/>
            <a:r>
              <a:rPr lang="ja-JP" altLang="en-US" sz="2800">
                <a:solidFill>
                  <a:srgbClr val="FF0000"/>
                </a:solidFill>
              </a:rPr>
              <a:t>立憲民主党公約「</a:t>
            </a:r>
            <a:r>
              <a:rPr lang="en-US" altLang="ja-JP" sz="2800" dirty="0">
                <a:solidFill>
                  <a:srgbClr val="FF0000"/>
                </a:solidFill>
              </a:rPr>
              <a:t>X</a:t>
            </a:r>
            <a:r>
              <a:rPr lang="ja-JP" altLang="en-US" sz="2800">
                <a:solidFill>
                  <a:srgbClr val="FF0000"/>
                </a:solidFill>
              </a:rPr>
              <a:t>」</a:t>
            </a:r>
            <a:endParaRPr lang="en-US" altLang="ja-JP" sz="2800" dirty="0">
              <a:solidFill>
                <a:srgbClr val="FF0000"/>
              </a:solidFill>
            </a:endParaRPr>
          </a:p>
          <a:p>
            <a:pPr lvl="1" fontAlgn="b"/>
            <a:r>
              <a:rPr lang="ja-JP" altLang="en-US" sz="2000"/>
              <a:t>内容</a:t>
            </a:r>
            <a:endParaRPr lang="en-US" altLang="ja-JP" sz="2000" dirty="0"/>
          </a:p>
          <a:p>
            <a:pPr fontAlgn="b"/>
            <a:r>
              <a:rPr lang="ja-JP" altLang="en-US" sz="2800">
                <a:solidFill>
                  <a:srgbClr val="FF0000"/>
                </a:solidFill>
              </a:rPr>
              <a:t>国民民主党公約「</a:t>
            </a:r>
            <a:r>
              <a:rPr lang="en-US" altLang="ja-JP" sz="2800" dirty="0">
                <a:solidFill>
                  <a:srgbClr val="FF0000"/>
                </a:solidFill>
              </a:rPr>
              <a:t>X</a:t>
            </a:r>
            <a:r>
              <a:rPr lang="ja-JP" altLang="en-US" sz="2800">
                <a:solidFill>
                  <a:srgbClr val="FF0000"/>
                </a:solidFill>
              </a:rPr>
              <a:t>」</a:t>
            </a:r>
            <a:endParaRPr lang="en-US" altLang="ja-JP" sz="2800" dirty="0">
              <a:solidFill>
                <a:srgbClr val="FF0000"/>
              </a:solidFill>
            </a:endParaRPr>
          </a:p>
          <a:p>
            <a:pPr lvl="1" fontAlgn="b"/>
            <a:r>
              <a:rPr lang="ja-JP" altLang="en-US" sz="2000"/>
              <a:t>内容</a:t>
            </a:r>
          </a:p>
          <a:p>
            <a:pPr marL="457200" lvl="1" indent="0" fontAlgn="b">
              <a:buNone/>
            </a:pPr>
            <a:endParaRPr lang="en-US" altLang="ja-JP" sz="20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13</a:t>
            </a:fld>
            <a:endParaRPr kumimoji="1" lang="ja-JP" altLang="en-US"/>
          </a:p>
        </p:txBody>
      </p:sp>
    </p:spTree>
    <p:extLst>
      <p:ext uri="{BB962C8B-B14F-4D97-AF65-F5344CB8AC3E}">
        <p14:creationId xmlns:p14="http://schemas.microsoft.com/office/powerpoint/2010/main" val="158781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権利の配分</a:t>
            </a:r>
          </a:p>
        </p:txBody>
      </p:sp>
      <p:sp>
        <p:nvSpPr>
          <p:cNvPr id="3" name="コンテンツ プレースホルダー 2"/>
          <p:cNvSpPr>
            <a:spLocks noGrp="1"/>
          </p:cNvSpPr>
          <p:nvPr>
            <p:ph idx="1"/>
          </p:nvPr>
        </p:nvSpPr>
        <p:spPr/>
        <p:txBody>
          <a:bodyPr>
            <a:normAutofit/>
          </a:bodyPr>
          <a:lstStyle/>
          <a:p>
            <a:r>
              <a:rPr lang="ja-JP" altLang="en-US" sz="2800">
                <a:solidFill>
                  <a:srgbClr val="FF0000"/>
                </a:solidFill>
                <a:latin typeface="+mn-ea"/>
              </a:rPr>
              <a:t>自民党</a:t>
            </a:r>
            <a:endParaRPr lang="en-US" altLang="ja-JP" sz="2800" dirty="0">
              <a:solidFill>
                <a:srgbClr val="FF0000"/>
              </a:solidFill>
              <a:latin typeface="+mn-ea"/>
            </a:endParaRPr>
          </a:p>
          <a:p>
            <a:r>
              <a:rPr lang="ja-JP" altLang="en-US" sz="2800">
                <a:solidFill>
                  <a:srgbClr val="FF0000"/>
                </a:solidFill>
                <a:latin typeface="+mn-ea"/>
              </a:rPr>
              <a:t>共産党</a:t>
            </a:r>
            <a:endParaRPr lang="en-US" altLang="ja-JP" sz="2800" dirty="0">
              <a:solidFill>
                <a:srgbClr val="FF0000"/>
              </a:solidFill>
              <a:latin typeface="+mn-ea"/>
            </a:endParaRPr>
          </a:p>
          <a:p>
            <a:pPr lvl="1"/>
            <a:r>
              <a:rPr lang="en" altLang="ja-JP" sz="2000" dirty="0"/>
              <a:t>LGBT</a:t>
            </a:r>
            <a:r>
              <a:rPr lang="ja-JP" altLang="en" sz="2000"/>
              <a:t>／</a:t>
            </a:r>
            <a:r>
              <a:rPr lang="en" altLang="ja-JP" sz="2000" dirty="0"/>
              <a:t>SOGI</a:t>
            </a:r>
            <a:r>
              <a:rPr lang="ja-JP" altLang="en" sz="2000"/>
              <a:t>（</a:t>
            </a:r>
            <a:r>
              <a:rPr lang="ja-JP" altLang="en-US" sz="2000"/>
              <a:t>性的指向・性自認）に関する差別のない社会、選択的夫婦別姓制度の実現</a:t>
            </a:r>
            <a:endParaRPr lang="en-US" altLang="ja-JP" sz="2000" dirty="0">
              <a:latin typeface="+mn-ea"/>
            </a:endParaRPr>
          </a:p>
          <a:p>
            <a:pPr fontAlgn="b"/>
            <a:r>
              <a:rPr lang="ja-JP" altLang="en-US" sz="2800">
                <a:solidFill>
                  <a:srgbClr val="FF0000"/>
                </a:solidFill>
                <a:latin typeface="+mn-ea"/>
              </a:rPr>
              <a:t>立憲民主党</a:t>
            </a:r>
            <a:endParaRPr lang="en-US" altLang="ja-JP" sz="2800" dirty="0">
              <a:solidFill>
                <a:srgbClr val="FF0000"/>
              </a:solidFill>
              <a:latin typeface="+mn-ea"/>
            </a:endParaRPr>
          </a:p>
          <a:p>
            <a:pPr lvl="1" fontAlgn="b"/>
            <a:r>
              <a:rPr lang="en-US" altLang="ja-JP" sz="2000" dirty="0">
                <a:latin typeface="+mn-ea"/>
              </a:rPr>
              <a:t>LGBT</a:t>
            </a:r>
            <a:r>
              <a:rPr lang="ja-JP" altLang="en-US" sz="2000" dirty="0">
                <a:latin typeface="+mn-ea"/>
              </a:rPr>
              <a:t>差別解消、選択的夫婦</a:t>
            </a:r>
            <a:r>
              <a:rPr lang="ja-JP" altLang="en-US" sz="2000">
                <a:latin typeface="+mn-ea"/>
              </a:rPr>
              <a:t>別姓の導入</a:t>
            </a:r>
            <a:endParaRPr lang="ja-JP" altLang="en-US" sz="2000" dirty="0">
              <a:latin typeface="+mn-ea"/>
            </a:endParaRPr>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14</a:t>
            </a:fld>
            <a:endParaRPr kumimoji="1" lang="ja-JP" altLang="en-US"/>
          </a:p>
        </p:txBody>
      </p:sp>
    </p:spTree>
    <p:extLst>
      <p:ext uri="{BB962C8B-B14F-4D97-AF65-F5344CB8AC3E}">
        <p14:creationId xmlns:p14="http://schemas.microsoft.com/office/powerpoint/2010/main" val="829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誰が決定に加わるのか</a:t>
            </a:r>
            <a:endParaRPr kumimoji="1" lang="ja-JP" altLang="en-US" sz="3200" dirty="0"/>
          </a:p>
        </p:txBody>
      </p:sp>
      <p:sp>
        <p:nvSpPr>
          <p:cNvPr id="3" name="コンテンツ プレースホルダー 2"/>
          <p:cNvSpPr>
            <a:spLocks noGrp="1"/>
          </p:cNvSpPr>
          <p:nvPr>
            <p:ph idx="1"/>
          </p:nvPr>
        </p:nvSpPr>
        <p:spPr/>
        <p:txBody>
          <a:bodyPr>
            <a:normAutofit/>
          </a:bodyPr>
          <a:lstStyle/>
          <a:p>
            <a:r>
              <a:rPr kumimoji="1" lang="en-US" altLang="ja-JP" sz="2800" dirty="0"/>
              <a:t>1</a:t>
            </a:r>
            <a:r>
              <a:rPr kumimoji="1" lang="ja-JP" altLang="en-US" sz="2800"/>
              <a:t>人・少数が</a:t>
            </a:r>
            <a:r>
              <a:rPr kumimoji="1" lang="ja-JP" altLang="en-US" sz="2800" dirty="0"/>
              <a:t>決める　</a:t>
            </a:r>
            <a:r>
              <a:rPr kumimoji="1" lang="en-US" altLang="ja-JP" sz="2800" dirty="0"/>
              <a:t>→</a:t>
            </a:r>
            <a:r>
              <a:rPr kumimoji="1" lang="ja-JP" altLang="en-US" sz="2800" dirty="0"/>
              <a:t>　</a:t>
            </a:r>
            <a:r>
              <a:rPr kumimoji="1" lang="ja-JP" altLang="en-US" sz="2800" dirty="0">
                <a:solidFill>
                  <a:srgbClr val="FF0000"/>
                </a:solidFill>
              </a:rPr>
              <a:t>独裁制</a:t>
            </a:r>
            <a:endParaRPr kumimoji="1" lang="en-US" altLang="ja-JP" sz="2800" dirty="0">
              <a:solidFill>
                <a:srgbClr val="FF0000"/>
              </a:solidFill>
            </a:endParaRPr>
          </a:p>
          <a:p>
            <a:r>
              <a:rPr kumimoji="1" lang="ja-JP" altLang="en-US" sz="2800" dirty="0"/>
              <a:t>みんなが決める　</a:t>
            </a:r>
            <a:r>
              <a:rPr kumimoji="1" lang="en-US" altLang="ja-JP" sz="2800" dirty="0"/>
              <a:t>→</a:t>
            </a:r>
            <a:r>
              <a:rPr lang="ja-JP" altLang="en-US" sz="2800" dirty="0"/>
              <a:t>　</a:t>
            </a:r>
            <a:r>
              <a:rPr kumimoji="1" lang="ja-JP" altLang="en-US" sz="2800" dirty="0">
                <a:solidFill>
                  <a:srgbClr val="FF0000"/>
                </a:solidFill>
              </a:rPr>
              <a:t>民主制</a:t>
            </a:r>
            <a:endParaRPr kumimoji="1" lang="en-US" altLang="ja-JP" sz="2800" dirty="0">
              <a:solidFill>
                <a:srgbClr val="FF0000"/>
              </a:solidFill>
            </a:endParaRPr>
          </a:p>
          <a:p>
            <a:r>
              <a:rPr lang="ja-JP" altLang="en-US" sz="2800" dirty="0"/>
              <a:t>みんな＝有権者</a:t>
            </a:r>
            <a:endParaRPr lang="en-US" altLang="ja-JP" sz="2800" dirty="0"/>
          </a:p>
          <a:p>
            <a:pPr lvl="1"/>
            <a:r>
              <a:rPr lang="ja-JP" altLang="ja-JP" sz="2400" dirty="0"/>
              <a:t>国や地域（都道府県や市町村）の一員</a:t>
            </a:r>
            <a:endParaRPr lang="en-US" altLang="ja-JP" sz="2400" dirty="0"/>
          </a:p>
          <a:p>
            <a:pPr lvl="1"/>
            <a:r>
              <a:rPr lang="ja-JP" altLang="ja-JP" sz="2400" dirty="0"/>
              <a:t>各有権者は平等な資格（つまり一人一票）を持つ</a:t>
            </a:r>
            <a:endParaRPr lang="en-US" altLang="ja-JP" sz="2400" dirty="0"/>
          </a:p>
          <a:p>
            <a:pPr lvl="1"/>
            <a:r>
              <a:rPr lang="ja-JP" altLang="ja-JP" sz="2400" dirty="0"/>
              <a:t>日本の場合だと、</a:t>
            </a:r>
            <a:r>
              <a:rPr lang="en-US" altLang="ja-JP" sz="2400" dirty="0"/>
              <a:t>18</a:t>
            </a:r>
            <a:r>
              <a:rPr lang="ja-JP" altLang="ja-JP" sz="2400" dirty="0"/>
              <a:t>歳以上の日本国籍を持つ人々が有権者 </a:t>
            </a:r>
            <a:endParaRPr lang="en-US" altLang="ja-JP" sz="2400" dirty="0"/>
          </a:p>
          <a:p>
            <a:r>
              <a:rPr lang="ja-JP" altLang="en-US" sz="2800" dirty="0"/>
              <a:t>ただし、有権者でなくても政治に関わることはできます</a:t>
            </a:r>
            <a:endParaRPr lang="en-US" altLang="ja-JP"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15</a:t>
            </a:fld>
            <a:endParaRPr kumimoji="1" lang="ja-JP" altLang="en-US"/>
          </a:p>
        </p:txBody>
      </p:sp>
    </p:spTree>
    <p:extLst>
      <p:ext uri="{BB962C8B-B14F-4D97-AF65-F5344CB8AC3E}">
        <p14:creationId xmlns:p14="http://schemas.microsoft.com/office/powerpoint/2010/main" val="373784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代表民主制</a:t>
            </a:r>
          </a:p>
        </p:txBody>
      </p:sp>
      <p:sp>
        <p:nvSpPr>
          <p:cNvPr id="3" name="コンテンツ プレースホルダー 2"/>
          <p:cNvSpPr>
            <a:spLocks noGrp="1"/>
          </p:cNvSpPr>
          <p:nvPr>
            <p:ph idx="1"/>
          </p:nvPr>
        </p:nvSpPr>
        <p:spPr/>
        <p:txBody>
          <a:bodyPr>
            <a:normAutofit/>
          </a:bodyPr>
          <a:lstStyle/>
          <a:p>
            <a:r>
              <a:rPr lang="ja-JP" altLang="en-US" sz="2800" dirty="0"/>
              <a:t>有権者は政治的決定に直接に参加しない</a:t>
            </a:r>
            <a:endParaRPr lang="en-US" altLang="ja-JP" sz="2800" dirty="0"/>
          </a:p>
          <a:p>
            <a:r>
              <a:rPr lang="ja-JP" altLang="ja-JP" sz="2800" dirty="0"/>
              <a:t>有権者は自分たちの代表である少数の代理人たちを選出し、その代理人たちに最終決定の権利を委ねる。</a:t>
            </a:r>
            <a:endParaRPr lang="en-US" altLang="ja-JP" sz="2800" dirty="0"/>
          </a:p>
          <a:p>
            <a:r>
              <a:rPr lang="ja-JP" altLang="en-US" sz="2800" dirty="0"/>
              <a:t>これを</a:t>
            </a:r>
            <a:r>
              <a:rPr lang="ja-JP" altLang="en-US" sz="2800" dirty="0">
                <a:solidFill>
                  <a:srgbClr val="FF0000"/>
                </a:solidFill>
              </a:rPr>
              <a:t>代表民主制</a:t>
            </a:r>
            <a:r>
              <a:rPr lang="ja-JP" altLang="en-US" sz="2800"/>
              <a:t>と呼ぶ</a:t>
            </a:r>
            <a:endParaRPr lang="en-US" altLang="ja-JP" sz="2800" dirty="0"/>
          </a:p>
          <a:p>
            <a:r>
              <a:rPr lang="ja-JP" altLang="en-US" sz="2800"/>
              <a:t>本人ー代理人関係（プリンシパルエージェント関係）はどこにでも存在する</a:t>
            </a:r>
            <a:endParaRPr lang="en-US" altLang="ja-JP" sz="2800" dirty="0"/>
          </a:p>
          <a:p>
            <a:endParaRPr kumimoji="1" lang="ja-JP" altLang="en-US"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16</a:t>
            </a:fld>
            <a:endParaRPr kumimoji="1" lang="ja-JP" altLang="en-US"/>
          </a:p>
        </p:txBody>
      </p:sp>
    </p:spTree>
    <p:extLst>
      <p:ext uri="{BB962C8B-B14F-4D97-AF65-F5344CB8AC3E}">
        <p14:creationId xmlns:p14="http://schemas.microsoft.com/office/powerpoint/2010/main" val="365648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代表民主制の過程</a:t>
            </a:r>
          </a:p>
        </p:txBody>
      </p:sp>
      <p:sp>
        <p:nvSpPr>
          <p:cNvPr id="3" name="コンテンツ プレースホルダー 2"/>
          <p:cNvSpPr>
            <a:spLocks noGrp="1"/>
          </p:cNvSpPr>
          <p:nvPr>
            <p:ph idx="1"/>
          </p:nvPr>
        </p:nvSpPr>
        <p:spPr/>
        <p:txBody>
          <a:bodyPr>
            <a:normAutofit/>
          </a:bodyPr>
          <a:lstStyle/>
          <a:p>
            <a:pPr marL="457200" indent="-457200">
              <a:buFont typeface="+mj-lt"/>
              <a:buAutoNum type="arabicPeriod"/>
            </a:pPr>
            <a:r>
              <a:rPr lang="ja-JP" altLang="ja-JP" sz="2800" dirty="0"/>
              <a:t>【</a:t>
            </a:r>
            <a:r>
              <a:rPr lang="ja-JP" altLang="ja-JP" sz="2800" dirty="0">
                <a:solidFill>
                  <a:srgbClr val="FF0000"/>
                </a:solidFill>
              </a:rPr>
              <a:t>選挙</a:t>
            </a:r>
            <a:r>
              <a:rPr lang="ja-JP" altLang="ja-JP" sz="2800" dirty="0"/>
              <a:t>】</a:t>
            </a:r>
            <a:endParaRPr lang="en-US" altLang="ja-JP" sz="2800" dirty="0"/>
          </a:p>
          <a:p>
            <a:pPr marL="857250" lvl="1" indent="-457200"/>
            <a:r>
              <a:rPr lang="ja-JP" altLang="ja-JP" sz="2000" dirty="0"/>
              <a:t>有権者は</a:t>
            </a:r>
            <a:r>
              <a:rPr lang="ja-JP" altLang="en-US" sz="2000" dirty="0"/>
              <a:t>自分たちの意見（民意）に基づいて、</a:t>
            </a:r>
            <a:r>
              <a:rPr lang="ja-JP" altLang="ja-JP" sz="2000" dirty="0"/>
              <a:t>自分たちの代表となる政治家を選ぶ</a:t>
            </a:r>
            <a:endParaRPr lang="en-US" altLang="ja-JP" sz="2000" dirty="0"/>
          </a:p>
          <a:p>
            <a:pPr marL="400050" lvl="1" indent="0">
              <a:buNone/>
            </a:pPr>
            <a:endParaRPr lang="ja-JP" altLang="ja-JP" sz="2000" dirty="0"/>
          </a:p>
          <a:p>
            <a:pPr marL="457200" indent="-457200">
              <a:buFont typeface="+mj-lt"/>
              <a:buAutoNum type="arabicPeriod"/>
            </a:pPr>
            <a:r>
              <a:rPr lang="ja-JP" altLang="ja-JP" sz="2800" dirty="0"/>
              <a:t>【</a:t>
            </a:r>
            <a:r>
              <a:rPr lang="ja-JP" altLang="ja-JP" sz="2800" dirty="0">
                <a:solidFill>
                  <a:srgbClr val="FF0000"/>
                </a:solidFill>
              </a:rPr>
              <a:t>政策決定</a:t>
            </a:r>
            <a:r>
              <a:rPr lang="ja-JP" altLang="ja-JP" sz="2800" dirty="0"/>
              <a:t>】：</a:t>
            </a:r>
            <a:endParaRPr lang="en-US" altLang="ja-JP" sz="2800" dirty="0"/>
          </a:p>
          <a:p>
            <a:pPr marL="857250" lvl="1" indent="-457200"/>
            <a:r>
              <a:rPr lang="ja-JP" altLang="ja-JP" sz="2000" dirty="0"/>
              <a:t>当選した政治家たちは議会において討議を行う。</a:t>
            </a:r>
            <a:endParaRPr lang="en-US" altLang="ja-JP" sz="2000" dirty="0"/>
          </a:p>
          <a:p>
            <a:pPr marL="857250" lvl="1" indent="-457200"/>
            <a:r>
              <a:rPr lang="ja-JP" altLang="ja-JP" sz="2000" dirty="0"/>
              <a:t>議会内での討議は多数派となった政府与党を中心に進む。</a:t>
            </a:r>
            <a:endParaRPr lang="en-US" altLang="ja-JP" sz="2000" dirty="0"/>
          </a:p>
          <a:p>
            <a:pPr marL="857250" lvl="1" indent="-457200"/>
            <a:r>
              <a:rPr lang="ja-JP" altLang="ja-JP" sz="2000" dirty="0"/>
              <a:t>議会内の多数の賛成を得た案（多くは政府与党の案）が最終的な決定となり、政策となる</a:t>
            </a:r>
          </a:p>
          <a:p>
            <a:endParaRPr kumimoji="1" lang="ja-JP" altLang="en-US"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17</a:t>
            </a:fld>
            <a:endParaRPr kumimoji="1" lang="ja-JP" altLang="en-US"/>
          </a:p>
        </p:txBody>
      </p:sp>
    </p:spTree>
    <p:extLst>
      <p:ext uri="{BB962C8B-B14F-4D97-AF65-F5344CB8AC3E}">
        <p14:creationId xmlns:p14="http://schemas.microsoft.com/office/powerpoint/2010/main" val="1892106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4638"/>
            <a:ext cx="8229600" cy="1143000"/>
          </a:xfrm>
        </p:spPr>
        <p:txBody>
          <a:bodyPr>
            <a:normAutofit/>
          </a:bodyPr>
          <a:lstStyle/>
          <a:p>
            <a:r>
              <a:rPr lang="ja-JP" altLang="en-US" sz="3200" dirty="0"/>
              <a:t>代表民主制の概略図</a:t>
            </a:r>
            <a:endParaRPr kumimoji="1" lang="ja-JP" altLang="en-US" sz="3200" dirty="0"/>
          </a:p>
        </p:txBody>
      </p:sp>
      <p:sp>
        <p:nvSpPr>
          <p:cNvPr id="2" name="スライド番号プレースホルダー 1"/>
          <p:cNvSpPr>
            <a:spLocks noGrp="1"/>
          </p:cNvSpPr>
          <p:nvPr>
            <p:ph type="sldNum" sz="quarter" idx="12"/>
          </p:nvPr>
        </p:nvSpPr>
        <p:spPr/>
        <p:txBody>
          <a:bodyPr/>
          <a:lstStyle/>
          <a:p>
            <a:fld id="{DC7C3E93-4F62-4532-B69B-741EF4FB31F3}" type="slidenum">
              <a:rPr kumimoji="1" lang="ja-JP" altLang="en-US" smtClean="0"/>
              <a:t>18</a:t>
            </a:fld>
            <a:endParaRPr kumimoji="1" lang="ja-JP" altLang="en-US"/>
          </a:p>
        </p:txBody>
      </p:sp>
      <p:pic>
        <p:nvPicPr>
          <p:cNvPr id="3" name="図 2">
            <a:extLst>
              <a:ext uri="{FF2B5EF4-FFF2-40B4-BE49-F238E27FC236}">
                <a16:creationId xmlns:a16="http://schemas.microsoft.com/office/drawing/2014/main" id="{21552AD1-8065-AC76-C4E7-2997B303DB69}"/>
              </a:ext>
            </a:extLst>
          </p:cNvPr>
          <p:cNvPicPr>
            <a:picLocks noChangeAspect="1"/>
          </p:cNvPicPr>
          <p:nvPr/>
        </p:nvPicPr>
        <p:blipFill>
          <a:blip r:embed="rId2"/>
          <a:stretch>
            <a:fillRect/>
          </a:stretch>
        </p:blipFill>
        <p:spPr>
          <a:xfrm>
            <a:off x="144841" y="1988840"/>
            <a:ext cx="8854317" cy="2880320"/>
          </a:xfrm>
          <a:prstGeom prst="rect">
            <a:avLst/>
          </a:prstGeom>
        </p:spPr>
      </p:pic>
    </p:spTree>
    <p:extLst>
      <p:ext uri="{BB962C8B-B14F-4D97-AF65-F5344CB8AC3E}">
        <p14:creationId xmlns:p14="http://schemas.microsoft.com/office/powerpoint/2010/main" val="18891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例１</a:t>
            </a:r>
            <a:endParaRPr kumimoji="1" lang="ja-JP" altLang="en-US" sz="3200" dirty="0"/>
          </a:p>
        </p:txBody>
      </p:sp>
      <p:sp>
        <p:nvSpPr>
          <p:cNvPr id="3" name="コンテンツ プレースホルダー 2"/>
          <p:cNvSpPr>
            <a:spLocks noGrp="1"/>
          </p:cNvSpPr>
          <p:nvPr>
            <p:ph idx="1"/>
          </p:nvPr>
        </p:nvSpPr>
        <p:spPr/>
        <p:txBody>
          <a:bodyPr>
            <a:normAutofit/>
          </a:bodyPr>
          <a:lstStyle/>
          <a:p>
            <a:pPr marL="457200" indent="-457200">
              <a:buFont typeface="+mj-lt"/>
              <a:buAutoNum type="arabicPeriod"/>
            </a:pPr>
            <a:r>
              <a:rPr lang="ja-JP" altLang="en-US" sz="2400" dirty="0"/>
              <a:t>多くの有権者は消費税率の現状維持を望む</a:t>
            </a:r>
            <a:endParaRPr lang="en-US" altLang="ja-JP" sz="2400" dirty="0"/>
          </a:p>
          <a:p>
            <a:pPr marL="457200" indent="-457200">
              <a:buFont typeface="+mj-lt"/>
              <a:buAutoNum type="arabicPeriod"/>
            </a:pPr>
            <a:r>
              <a:rPr lang="ja-JP" altLang="en-US" sz="2400" dirty="0"/>
              <a:t>これらの有権者は選挙において現状維持を公約として掲げる政治家・政党に投票する</a:t>
            </a:r>
            <a:endParaRPr lang="en-US" altLang="ja-JP" sz="2400" dirty="0"/>
          </a:p>
          <a:p>
            <a:pPr marL="457200" indent="-457200">
              <a:buFont typeface="+mj-lt"/>
              <a:buAutoNum type="arabicPeriod"/>
            </a:pPr>
            <a:r>
              <a:rPr lang="ja-JP" altLang="en-US" sz="2400" dirty="0"/>
              <a:t>議会では現状維持を公約とする政党が多数派となる</a:t>
            </a:r>
            <a:endParaRPr lang="en-US" altLang="ja-JP" sz="2400" dirty="0"/>
          </a:p>
          <a:p>
            <a:pPr marL="457200" indent="-457200">
              <a:buFont typeface="+mj-lt"/>
              <a:buAutoNum type="arabicPeriod"/>
            </a:pPr>
            <a:r>
              <a:rPr lang="ja-JP" altLang="en-US" sz="2400" dirty="0"/>
              <a:t>この政党が自党</a:t>
            </a:r>
            <a:r>
              <a:rPr lang="ja-JP" altLang="ja-JP" sz="2400" dirty="0"/>
              <a:t>の公約に忠実に</a:t>
            </a:r>
            <a:r>
              <a:rPr lang="ja-JP" altLang="en-US" sz="2400" dirty="0"/>
              <a:t>行動したならば</a:t>
            </a:r>
            <a:r>
              <a:rPr lang="ja-JP" altLang="ja-JP" sz="2400" dirty="0"/>
              <a:t>、つまり自分たちに投票してくれた有権者の民意を尊重したならば、</a:t>
            </a:r>
            <a:r>
              <a:rPr lang="ja-JP" altLang="en-US" sz="2400" dirty="0"/>
              <a:t>投票を行うと</a:t>
            </a:r>
            <a:r>
              <a:rPr lang="ja-JP" altLang="ja-JP" sz="2400" dirty="0"/>
              <a:t>現状維持が賛成多数となる</a:t>
            </a:r>
            <a:endParaRPr lang="en-US" altLang="ja-JP" sz="2400" dirty="0"/>
          </a:p>
          <a:p>
            <a:pPr marL="457200" indent="-457200">
              <a:buFont typeface="+mj-lt"/>
              <a:buAutoNum type="arabicPeriod"/>
            </a:pPr>
            <a:r>
              <a:rPr lang="ja-JP" altLang="ja-JP" sz="2400" dirty="0"/>
              <a:t>よって、議会内での多数決の結果、消費税率は現状維持とするという案が可決され、政策として実行に移される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19</a:t>
            </a:fld>
            <a:endParaRPr kumimoji="1" lang="ja-JP" altLang="en-US"/>
          </a:p>
        </p:txBody>
      </p:sp>
    </p:spTree>
    <p:extLst>
      <p:ext uri="{BB962C8B-B14F-4D97-AF65-F5344CB8AC3E}">
        <p14:creationId xmlns:p14="http://schemas.microsoft.com/office/powerpoint/2010/main" val="354186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私たちと政治</a:t>
            </a:r>
          </a:p>
        </p:txBody>
      </p:sp>
      <p:sp>
        <p:nvSpPr>
          <p:cNvPr id="3" name="コンテンツ プレースホルダー 2"/>
          <p:cNvSpPr>
            <a:spLocks noGrp="1"/>
          </p:cNvSpPr>
          <p:nvPr>
            <p:ph idx="1"/>
          </p:nvPr>
        </p:nvSpPr>
        <p:spPr/>
        <p:txBody>
          <a:bodyPr>
            <a:normAutofit/>
          </a:bodyPr>
          <a:lstStyle/>
          <a:p>
            <a:endParaRPr lang="en-US" altLang="ja-JP" sz="2800" dirty="0"/>
          </a:p>
          <a:p>
            <a:r>
              <a:rPr lang="ja-JP" altLang="en-US" sz="2800" dirty="0"/>
              <a:t>「</a:t>
            </a:r>
            <a:r>
              <a:rPr lang="ja-JP" altLang="ja-JP" sz="2800" dirty="0"/>
              <a:t>政治</a:t>
            </a:r>
            <a:r>
              <a:rPr lang="ja-JP" altLang="en-US" sz="2800" dirty="0"/>
              <a:t>」という言葉を聞いた時</a:t>
            </a:r>
            <a:r>
              <a:rPr lang="ja-JP" altLang="ja-JP" sz="2800" dirty="0"/>
              <a:t>、</a:t>
            </a:r>
            <a:r>
              <a:rPr lang="ja-JP" altLang="en-US" sz="2800" dirty="0"/>
              <a:t>何を思い浮かべますか？</a:t>
            </a:r>
            <a:endParaRPr lang="en-US"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a:t>
            </a:fld>
            <a:endParaRPr kumimoji="1" lang="ja-JP" altLang="en-US"/>
          </a:p>
        </p:txBody>
      </p:sp>
    </p:spTree>
    <p:extLst>
      <p:ext uri="{BB962C8B-B14F-4D97-AF65-F5344CB8AC3E}">
        <p14:creationId xmlns:p14="http://schemas.microsoft.com/office/powerpoint/2010/main" val="240634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代表民主制と応答性</a:t>
            </a:r>
            <a:endParaRPr kumimoji="1" lang="ja-JP" altLang="en-US" sz="3200" dirty="0"/>
          </a:p>
        </p:txBody>
      </p:sp>
      <p:sp>
        <p:nvSpPr>
          <p:cNvPr id="3" name="コンテンツ プレースホルダー 2"/>
          <p:cNvSpPr>
            <a:spLocks noGrp="1"/>
          </p:cNvSpPr>
          <p:nvPr>
            <p:ph idx="1"/>
          </p:nvPr>
        </p:nvSpPr>
        <p:spPr/>
        <p:txBody>
          <a:bodyPr>
            <a:normAutofit/>
          </a:bodyPr>
          <a:lstStyle/>
          <a:p>
            <a:r>
              <a:rPr lang="ja-JP" altLang="en-US" sz="2400" dirty="0"/>
              <a:t>上記の例は、</a:t>
            </a:r>
            <a:r>
              <a:rPr lang="ja-JP" altLang="ja-JP" sz="2400" dirty="0"/>
              <a:t>代表民主制という制度が理想的に機能している状態を描いている</a:t>
            </a:r>
            <a:endParaRPr lang="en-US" altLang="ja-JP" sz="2400" dirty="0"/>
          </a:p>
          <a:p>
            <a:r>
              <a:rPr lang="ja-JP" altLang="ja-JP" sz="2400" dirty="0"/>
              <a:t>理想的な状態とは、有権者の多くが望むことを政治家や政府が政策として忠実に実現している状態を意味する</a:t>
            </a:r>
            <a:endParaRPr lang="en-US" altLang="ja-JP" sz="2400" dirty="0"/>
          </a:p>
          <a:p>
            <a:r>
              <a:rPr lang="ja-JP" altLang="ja-JP" sz="2400" dirty="0"/>
              <a:t>代表民主制が理想的に機能しているこのような状態を、民意に対する政治家や政府の</a:t>
            </a:r>
            <a:r>
              <a:rPr lang="ja-JP" altLang="ja-JP" sz="2400" dirty="0">
                <a:solidFill>
                  <a:srgbClr val="FF0000"/>
                </a:solidFill>
              </a:rPr>
              <a:t>政策応答性</a:t>
            </a:r>
            <a:r>
              <a:rPr lang="ja-JP" altLang="ja-JP" sz="2400" dirty="0"/>
              <a:t>が高いと呼ぶ</a:t>
            </a:r>
            <a:endParaRPr lang="en-US" altLang="ja-JP" sz="2400" dirty="0"/>
          </a:p>
          <a:p>
            <a:r>
              <a:rPr lang="ja-JP" altLang="ja-JP" sz="2400" dirty="0"/>
              <a:t>上記の例の場合、有権者の多くが望んだ消費税率の現状維持が議会により政策として実現されているので政策応答性が高い</a:t>
            </a:r>
            <a:endParaRPr kumimoji="1" lang="ja-JP" altLang="en-US"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20</a:t>
            </a:fld>
            <a:endParaRPr kumimoji="1" lang="ja-JP" altLang="en-US"/>
          </a:p>
        </p:txBody>
      </p:sp>
    </p:spTree>
    <p:extLst>
      <p:ext uri="{BB962C8B-B14F-4D97-AF65-F5344CB8AC3E}">
        <p14:creationId xmlns:p14="http://schemas.microsoft.com/office/powerpoint/2010/main" val="145363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例２</a:t>
            </a:r>
            <a:endParaRPr kumimoji="1" lang="ja-JP" altLang="en-US" sz="3200" dirty="0"/>
          </a:p>
        </p:txBody>
      </p:sp>
      <p:sp>
        <p:nvSpPr>
          <p:cNvPr id="3" name="コンテンツ プレースホルダー 2"/>
          <p:cNvSpPr>
            <a:spLocks noGrp="1"/>
          </p:cNvSpPr>
          <p:nvPr>
            <p:ph idx="1"/>
          </p:nvPr>
        </p:nvSpPr>
        <p:spPr/>
        <p:txBody>
          <a:bodyPr>
            <a:normAutofit/>
          </a:bodyPr>
          <a:lstStyle/>
          <a:p>
            <a:r>
              <a:rPr lang="ja-JP" altLang="ja-JP" sz="2400" dirty="0"/>
              <a:t>各有権者は理想の消費税率を</a:t>
            </a:r>
            <a:r>
              <a:rPr lang="en-US" altLang="ja-JP" sz="2400" dirty="0"/>
              <a:t>0</a:t>
            </a:r>
            <a:r>
              <a:rPr lang="ja-JP" altLang="ja-JP" sz="2400" dirty="0"/>
              <a:t>％から</a:t>
            </a:r>
            <a:r>
              <a:rPr lang="en-US" altLang="ja-JP" sz="2400" dirty="0"/>
              <a:t>20</a:t>
            </a:r>
            <a:r>
              <a:rPr lang="ja-JP" altLang="ja-JP" sz="2400" dirty="0"/>
              <a:t>％の間で選べるとする</a:t>
            </a:r>
            <a:endParaRPr lang="en-US" altLang="ja-JP" sz="2400" dirty="0"/>
          </a:p>
          <a:p>
            <a:r>
              <a:rPr lang="ja-JP" altLang="ja-JP" sz="2400" dirty="0"/>
              <a:t>もし多くの有権者が理想の消費税率として高い数値を選んだ場合、それに呼応して議会が消費税率を上げたとする。</a:t>
            </a:r>
            <a:endParaRPr lang="en-US" altLang="ja-JP" sz="2400" dirty="0"/>
          </a:p>
          <a:p>
            <a:r>
              <a:rPr lang="ja-JP" altLang="ja-JP" sz="2400" dirty="0"/>
              <a:t>あるいは多くが低い消費税率を選んだ場合に、政府がその望みを実現して消費税率を低く設定したとする。</a:t>
            </a:r>
            <a:endParaRPr lang="en-US" altLang="ja-JP" sz="2400" dirty="0"/>
          </a:p>
          <a:p>
            <a:r>
              <a:rPr lang="ja-JP" altLang="ja-JP" sz="2400" dirty="0"/>
              <a:t>政策応答性が高いとき、理想の消費税率と実際の消費税率に図中の対角線のような関係が見られる。</a:t>
            </a:r>
          </a:p>
          <a:p>
            <a:endParaRPr kumimoji="1" lang="ja-JP" altLang="en-US"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21</a:t>
            </a:fld>
            <a:endParaRPr kumimoji="1" lang="ja-JP" altLang="en-US"/>
          </a:p>
        </p:txBody>
      </p:sp>
    </p:spTree>
    <p:extLst>
      <p:ext uri="{BB962C8B-B14F-4D97-AF65-F5344CB8AC3E}">
        <p14:creationId xmlns:p14="http://schemas.microsoft.com/office/powerpoint/2010/main" val="276014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4638"/>
            <a:ext cx="8229600" cy="1143000"/>
          </a:xfrm>
        </p:spPr>
        <p:txBody>
          <a:bodyPr>
            <a:normAutofit/>
          </a:bodyPr>
          <a:lstStyle/>
          <a:p>
            <a:r>
              <a:rPr lang="ja-JP" altLang="en-US" sz="3200" dirty="0"/>
              <a:t>例２：消費税と応答性</a:t>
            </a:r>
            <a:endParaRPr kumimoji="1" lang="ja-JP" altLang="en-US" sz="3200" dirty="0"/>
          </a:p>
        </p:txBody>
      </p:sp>
      <p:sp>
        <p:nvSpPr>
          <p:cNvPr id="2" name="スライド番号プレースホルダー 1"/>
          <p:cNvSpPr>
            <a:spLocks noGrp="1"/>
          </p:cNvSpPr>
          <p:nvPr>
            <p:ph type="sldNum" sz="quarter" idx="12"/>
          </p:nvPr>
        </p:nvSpPr>
        <p:spPr/>
        <p:txBody>
          <a:bodyPr/>
          <a:lstStyle/>
          <a:p>
            <a:fld id="{DC7C3E93-4F62-4532-B69B-741EF4FB31F3}" type="slidenum">
              <a:rPr kumimoji="1" lang="ja-JP" altLang="en-US" smtClean="0"/>
              <a:t>22</a:t>
            </a:fld>
            <a:endParaRPr kumimoji="1" lang="ja-JP" altLang="en-US"/>
          </a:p>
        </p:txBody>
      </p:sp>
      <p:pic>
        <p:nvPicPr>
          <p:cNvPr id="3" name="図 2">
            <a:extLst>
              <a:ext uri="{FF2B5EF4-FFF2-40B4-BE49-F238E27FC236}">
                <a16:creationId xmlns:a16="http://schemas.microsoft.com/office/drawing/2014/main" id="{CC4B71FC-0A53-59F3-A773-FE1A94C2CA3E}"/>
              </a:ext>
            </a:extLst>
          </p:cNvPr>
          <p:cNvPicPr>
            <a:picLocks noChangeAspect="1"/>
          </p:cNvPicPr>
          <p:nvPr/>
        </p:nvPicPr>
        <p:blipFill>
          <a:blip r:embed="rId2"/>
          <a:stretch>
            <a:fillRect/>
          </a:stretch>
        </p:blipFill>
        <p:spPr>
          <a:xfrm>
            <a:off x="323528" y="1149428"/>
            <a:ext cx="8435533" cy="5433933"/>
          </a:xfrm>
          <a:prstGeom prst="rect">
            <a:avLst/>
          </a:prstGeom>
        </p:spPr>
      </p:pic>
    </p:spTree>
    <p:extLst>
      <p:ext uri="{BB962C8B-B14F-4D97-AF65-F5344CB8AC3E}">
        <p14:creationId xmlns:p14="http://schemas.microsoft.com/office/powerpoint/2010/main" val="158958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注意してほしいこと</a:t>
            </a:r>
            <a:endParaRPr kumimoji="1" lang="ja-JP" altLang="en-US" sz="3200" dirty="0"/>
          </a:p>
        </p:txBody>
      </p:sp>
      <p:sp>
        <p:nvSpPr>
          <p:cNvPr id="3" name="コンテンツ プレースホルダー 2"/>
          <p:cNvSpPr>
            <a:spLocks noGrp="1"/>
          </p:cNvSpPr>
          <p:nvPr>
            <p:ph idx="1"/>
          </p:nvPr>
        </p:nvSpPr>
        <p:spPr/>
        <p:txBody>
          <a:bodyPr>
            <a:normAutofit/>
          </a:bodyPr>
          <a:lstStyle/>
          <a:p>
            <a:endParaRPr lang="en-US" altLang="ja-JP" sz="2400" dirty="0"/>
          </a:p>
          <a:p>
            <a:r>
              <a:rPr lang="ja-JP" altLang="ja-JP" sz="2400" dirty="0"/>
              <a:t>政策応答性は全有権者に対して等しく高くなるわけではな</a:t>
            </a:r>
            <a:r>
              <a:rPr lang="ja-JP" altLang="en-US" sz="2400" dirty="0"/>
              <a:t>い</a:t>
            </a:r>
            <a:endParaRPr lang="en-US" altLang="ja-JP" sz="2400" dirty="0"/>
          </a:p>
          <a:p>
            <a:r>
              <a:rPr lang="ja-JP" altLang="ja-JP" sz="2400" dirty="0"/>
              <a:t>政策応答性が高いという時、議会の多数派を占める政党、つまり政府与党がその支持者（つまり多数派の有権者）に対して高い応答性を示していることを</a:t>
            </a:r>
            <a:r>
              <a:rPr lang="ja-JP" altLang="ja-JP" sz="2400"/>
              <a:t>指す </a:t>
            </a:r>
            <a:endParaRPr lang="en-US" altLang="ja-JP" sz="2400" dirty="0"/>
          </a:p>
          <a:p>
            <a:r>
              <a:rPr kumimoji="1" lang="ja-JP" altLang="en-US" sz="2400"/>
              <a:t>有権者が望む政策は「正しい」政策とは必ずしも限らない</a:t>
            </a:r>
            <a:endParaRPr kumimoji="1" lang="ja-JP" altLang="en-US"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23</a:t>
            </a:fld>
            <a:endParaRPr kumimoji="1" lang="ja-JP" altLang="en-US"/>
          </a:p>
        </p:txBody>
      </p:sp>
    </p:spTree>
    <p:extLst>
      <p:ext uri="{BB962C8B-B14F-4D97-AF65-F5344CB8AC3E}">
        <p14:creationId xmlns:p14="http://schemas.microsoft.com/office/powerpoint/2010/main" val="1410929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政策応答性が低くなる時</a:t>
            </a:r>
          </a:p>
        </p:txBody>
      </p:sp>
      <p:sp>
        <p:nvSpPr>
          <p:cNvPr id="3" name="コンテンツ プレースホルダー 2"/>
          <p:cNvSpPr>
            <a:spLocks noGrp="1"/>
          </p:cNvSpPr>
          <p:nvPr>
            <p:ph idx="1"/>
          </p:nvPr>
        </p:nvSpPr>
        <p:spPr/>
        <p:txBody>
          <a:bodyPr>
            <a:normAutofit/>
          </a:bodyPr>
          <a:lstStyle/>
          <a:p>
            <a:endParaRPr lang="en-US" altLang="ja-JP" sz="2400" dirty="0"/>
          </a:p>
          <a:p>
            <a:r>
              <a:rPr lang="ja-JP" altLang="ja-JP" sz="2400" dirty="0"/>
              <a:t>政治家</a:t>
            </a:r>
            <a:r>
              <a:rPr lang="ja-JP" altLang="en-US" sz="2400" dirty="0"/>
              <a:t>・</a:t>
            </a:r>
            <a:r>
              <a:rPr lang="ja-JP" altLang="ja-JP" sz="2400" dirty="0"/>
              <a:t>政党が選挙で提示した公約を無視する</a:t>
            </a:r>
            <a:endParaRPr lang="en-US" altLang="ja-JP" sz="2400" dirty="0"/>
          </a:p>
          <a:p>
            <a:r>
              <a:rPr lang="ja-JP" altLang="ja-JP" sz="2400" dirty="0"/>
              <a:t>政治家</a:t>
            </a:r>
            <a:r>
              <a:rPr lang="ja-JP" altLang="en-US" sz="2400" dirty="0"/>
              <a:t>・政党</a:t>
            </a:r>
            <a:r>
              <a:rPr lang="ja-JP" altLang="ja-JP" sz="2400" dirty="0"/>
              <a:t>が自分の私利私欲を追い求める </a:t>
            </a:r>
            <a:endParaRPr lang="en-US" altLang="ja-JP" sz="2400" dirty="0"/>
          </a:p>
          <a:p>
            <a:r>
              <a:rPr lang="ja-JP" altLang="ja-JP" sz="2400" dirty="0"/>
              <a:t>政治家</a:t>
            </a:r>
            <a:r>
              <a:rPr lang="ja-JP" altLang="en-US" sz="2400" dirty="0"/>
              <a:t>・政党</a:t>
            </a:r>
            <a:r>
              <a:rPr lang="ja-JP" altLang="ja-JP" sz="2400" dirty="0"/>
              <a:t>が当選後に議会内での議論や投票に参加せず、政治以外の活動に大部分の時間を割く（例えば企業経営やレジャーなど） </a:t>
            </a:r>
            <a:endParaRPr lang="en-US" altLang="ja-JP" sz="2400" dirty="0"/>
          </a:p>
          <a:p>
            <a:pPr marL="0" indent="0">
              <a:buNone/>
            </a:pPr>
            <a:endParaRPr lang="ja-JP" altLang="ja-JP" sz="24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24</a:t>
            </a:fld>
            <a:endParaRPr kumimoji="1" lang="ja-JP" altLang="en-US"/>
          </a:p>
        </p:txBody>
      </p:sp>
    </p:spTree>
    <p:extLst>
      <p:ext uri="{BB962C8B-B14F-4D97-AF65-F5344CB8AC3E}">
        <p14:creationId xmlns:p14="http://schemas.microsoft.com/office/powerpoint/2010/main" val="261990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政策応答性と選挙</a:t>
            </a:r>
          </a:p>
        </p:txBody>
      </p:sp>
      <p:sp>
        <p:nvSpPr>
          <p:cNvPr id="3" name="コンテンツ プレースホルダー 2"/>
          <p:cNvSpPr>
            <a:spLocks noGrp="1"/>
          </p:cNvSpPr>
          <p:nvPr>
            <p:ph idx="1"/>
          </p:nvPr>
        </p:nvSpPr>
        <p:spPr/>
        <p:txBody>
          <a:bodyPr>
            <a:normAutofit/>
          </a:bodyPr>
          <a:lstStyle/>
          <a:p>
            <a:r>
              <a:rPr lang="ja-JP" altLang="ja-JP" sz="2400"/>
              <a:t>代表</a:t>
            </a:r>
            <a:r>
              <a:rPr lang="ja-JP" altLang="ja-JP" sz="2400" dirty="0"/>
              <a:t>民主制における有権者はどうやって政策応答性が高い状態を保ち、自分たちの望みを政策として実現すればいいのだろう</a:t>
            </a:r>
            <a:r>
              <a:rPr lang="ja-JP" altLang="ja-JP" sz="2400"/>
              <a:t>か</a:t>
            </a:r>
            <a:r>
              <a:rPr lang="ja-JP" altLang="en-US" sz="2400"/>
              <a:t>？</a:t>
            </a:r>
            <a:endParaRPr lang="en-US" altLang="ja-JP" sz="2400" dirty="0"/>
          </a:p>
          <a:p>
            <a:r>
              <a:rPr lang="ja-JP" altLang="en-US" sz="2400"/>
              <a:t>どうやって政治家や政府をコントロールすればいいのか？</a:t>
            </a:r>
            <a:endParaRPr lang="en-US" altLang="ja-JP" sz="2400" dirty="0"/>
          </a:p>
          <a:p>
            <a:r>
              <a:rPr lang="ja-JP" altLang="ja-JP" sz="2400" dirty="0"/>
              <a:t>政策決定の権利を委ねる以上、政府が民意を無視して自分勝手に振舞ったり全く努力しない政治家がいたりしても、有権者は黙ってそれを見ているしかない</a:t>
            </a:r>
            <a:r>
              <a:rPr lang="ja-JP" altLang="en-US" sz="2400" dirty="0"/>
              <a:t>の</a:t>
            </a:r>
            <a:r>
              <a:rPr lang="ja-JP" altLang="en-US" sz="2400"/>
              <a:t>か？</a:t>
            </a:r>
            <a:endParaRPr lang="en-US" altLang="ja-JP" sz="2400" dirty="0"/>
          </a:p>
          <a:p>
            <a:endParaRPr kumimoji="1" lang="en-US" altLang="ja-JP" sz="2400" dirty="0"/>
          </a:p>
          <a:p>
            <a:pPr marL="0" indent="0">
              <a:buNone/>
            </a:pPr>
            <a:r>
              <a:rPr kumimoji="1" lang="en-US" altLang="ja-JP" sz="2400" dirty="0"/>
              <a:t>→</a:t>
            </a:r>
            <a:r>
              <a:rPr kumimoji="1" lang="ja-JP" altLang="en-US" sz="2400" dirty="0"/>
              <a:t>　</a:t>
            </a:r>
            <a:r>
              <a:rPr kumimoji="1" lang="ja-JP" altLang="en-US" sz="2400" dirty="0">
                <a:solidFill>
                  <a:srgbClr val="FF0000"/>
                </a:solidFill>
              </a:rPr>
              <a:t>選挙</a:t>
            </a:r>
            <a:r>
              <a:rPr kumimoji="1" lang="ja-JP" altLang="en-US" sz="2400" dirty="0"/>
              <a:t>が重要な役割を果たす</a:t>
            </a:r>
            <a:endParaRPr lang="en-US" altLang="ja-JP" sz="2400" dirty="0"/>
          </a:p>
          <a:p>
            <a:pPr marL="0" indent="0">
              <a:buNone/>
            </a:pPr>
            <a:r>
              <a:rPr kumimoji="1" lang="en-US" altLang="ja-JP" sz="2400" dirty="0"/>
              <a:t>→</a:t>
            </a:r>
            <a:r>
              <a:rPr kumimoji="1" lang="ja-JP" altLang="en-US" sz="2400" dirty="0"/>
              <a:t>　なぜ？</a:t>
            </a:r>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25</a:t>
            </a:fld>
            <a:endParaRPr kumimoji="1" lang="ja-JP" altLang="en-US"/>
          </a:p>
        </p:txBody>
      </p:sp>
    </p:spTree>
    <p:extLst>
      <p:ext uri="{BB962C8B-B14F-4D97-AF65-F5344CB8AC3E}">
        <p14:creationId xmlns:p14="http://schemas.microsoft.com/office/powerpoint/2010/main" val="64056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政治家と選挙</a:t>
            </a:r>
            <a:endParaRPr kumimoji="1" lang="ja-JP" altLang="en-US" sz="3200" dirty="0"/>
          </a:p>
        </p:txBody>
      </p:sp>
      <p:sp>
        <p:nvSpPr>
          <p:cNvPr id="3" name="コンテンツ プレースホルダー 2"/>
          <p:cNvSpPr>
            <a:spLocks noGrp="1"/>
          </p:cNvSpPr>
          <p:nvPr>
            <p:ph idx="1"/>
          </p:nvPr>
        </p:nvSpPr>
        <p:spPr/>
        <p:txBody>
          <a:bodyPr>
            <a:normAutofit/>
          </a:bodyPr>
          <a:lstStyle/>
          <a:p>
            <a:r>
              <a:rPr lang="ja-JP" altLang="en-US" sz="2400" dirty="0"/>
              <a:t>少数の有権者が政治家になる動機</a:t>
            </a:r>
            <a:endParaRPr lang="en-US" altLang="ja-JP" sz="2400" dirty="0"/>
          </a:p>
          <a:p>
            <a:pPr lvl="1"/>
            <a:r>
              <a:rPr lang="ja-JP" altLang="en-US" sz="2000" dirty="0"/>
              <a:t>自分の望む政策の実現</a:t>
            </a:r>
            <a:endParaRPr lang="en-US" altLang="ja-JP" sz="2000" dirty="0"/>
          </a:p>
          <a:p>
            <a:pPr lvl="1"/>
            <a:r>
              <a:rPr lang="ja-JP" altLang="en-US" sz="2000" dirty="0"/>
              <a:t>金銭的報酬</a:t>
            </a:r>
            <a:endParaRPr lang="en-US" altLang="ja-JP" sz="2000" dirty="0"/>
          </a:p>
          <a:p>
            <a:pPr lvl="1"/>
            <a:r>
              <a:rPr lang="ja-JP" altLang="en-US" sz="2000" dirty="0"/>
              <a:t>リーダーとして働く満足感</a:t>
            </a:r>
            <a:endParaRPr lang="en-US" altLang="ja-JP" sz="2000" dirty="0"/>
          </a:p>
          <a:p>
            <a:r>
              <a:rPr lang="ja-JP" altLang="en-US" sz="2400"/>
              <a:t>政治家</a:t>
            </a:r>
            <a:r>
              <a:rPr lang="ja-JP" altLang="en-US" sz="2400" dirty="0"/>
              <a:t>にとって当選・再選が至上命題、</a:t>
            </a:r>
            <a:r>
              <a:rPr lang="ja-JP" altLang="ja-JP" sz="2400" dirty="0"/>
              <a:t>選挙に負ければ政治家は「ただの人」</a:t>
            </a:r>
            <a:endParaRPr lang="en-US" altLang="ja-JP" sz="2400" dirty="0"/>
          </a:p>
          <a:p>
            <a:r>
              <a:rPr lang="ja-JP" altLang="ja-JP" sz="2400" dirty="0">
                <a:solidFill>
                  <a:srgbClr val="FF0000"/>
                </a:solidFill>
              </a:rPr>
              <a:t>選挙に勝ちたい、そして勝ち続けたいという望みは政治家の行動を縛る重要な動機</a:t>
            </a:r>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26</a:t>
            </a:fld>
            <a:endParaRPr kumimoji="1" lang="ja-JP" altLang="en-US"/>
          </a:p>
        </p:txBody>
      </p:sp>
    </p:spTree>
    <p:extLst>
      <p:ext uri="{BB962C8B-B14F-4D97-AF65-F5344CB8AC3E}">
        <p14:creationId xmlns:p14="http://schemas.microsoft.com/office/powerpoint/2010/main" val="45817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政治家と選挙</a:t>
            </a:r>
            <a:endParaRPr kumimoji="1" lang="ja-JP" altLang="en-US" sz="3200" dirty="0"/>
          </a:p>
        </p:txBody>
      </p:sp>
      <p:sp>
        <p:nvSpPr>
          <p:cNvPr id="3" name="コンテンツ プレースホルダー 2"/>
          <p:cNvSpPr>
            <a:spLocks noGrp="1"/>
          </p:cNvSpPr>
          <p:nvPr>
            <p:ph idx="1"/>
          </p:nvPr>
        </p:nvSpPr>
        <p:spPr/>
        <p:txBody>
          <a:bodyPr>
            <a:normAutofit/>
          </a:bodyPr>
          <a:lstStyle/>
          <a:p>
            <a:r>
              <a:rPr lang="ja-JP" altLang="en-US" sz="2400" dirty="0"/>
              <a:t>有権者は</a:t>
            </a:r>
            <a:r>
              <a:rPr lang="ja-JP" altLang="en-US" sz="2400" dirty="0">
                <a:solidFill>
                  <a:srgbClr val="FF0000"/>
                </a:solidFill>
              </a:rPr>
              <a:t>応答性の高い政治家</a:t>
            </a:r>
            <a:r>
              <a:rPr lang="ja-JP" altLang="en-US" sz="2400" dirty="0"/>
              <a:t>を望んでいる</a:t>
            </a:r>
            <a:endParaRPr lang="en-US" altLang="ja-JP" sz="2400" dirty="0"/>
          </a:p>
          <a:p>
            <a:r>
              <a:rPr lang="ja-JP" altLang="en-US" sz="2400" dirty="0"/>
              <a:t>よって、選挙で勝つためには</a:t>
            </a:r>
            <a:endParaRPr lang="en-US" altLang="ja-JP" sz="2400" dirty="0"/>
          </a:p>
          <a:p>
            <a:pPr lvl="1"/>
            <a:r>
              <a:rPr lang="ja-JP" altLang="en-US" sz="2000" dirty="0"/>
              <a:t>多くの有権者の望む公約の提示、その実現を約束</a:t>
            </a:r>
            <a:endParaRPr lang="en-US" altLang="ja-JP" sz="2000" dirty="0"/>
          </a:p>
          <a:p>
            <a:pPr lvl="1"/>
            <a:r>
              <a:rPr lang="ja-JP" altLang="en-US" sz="2000" dirty="0"/>
              <a:t>当選したらその実現のためにがんばる</a:t>
            </a:r>
            <a:endParaRPr lang="en-US" altLang="ja-JP" sz="2000" dirty="0"/>
          </a:p>
          <a:p>
            <a:pPr marL="514350" indent="-457200"/>
            <a:r>
              <a:rPr lang="ja-JP" altLang="en-US" sz="2400" dirty="0"/>
              <a:t>つまり、</a:t>
            </a:r>
            <a:endParaRPr lang="en-US" altLang="ja-JP" sz="2400" dirty="0"/>
          </a:p>
          <a:p>
            <a:pPr marL="914400" lvl="1" indent="-457200"/>
            <a:r>
              <a:rPr lang="ja-JP" altLang="en-US" sz="2000" dirty="0"/>
              <a:t>応答性の高い行動＝再選</a:t>
            </a:r>
            <a:endParaRPr lang="en-US" altLang="ja-JP" sz="2000" dirty="0"/>
          </a:p>
          <a:p>
            <a:pPr marL="914400" lvl="1" indent="-457200"/>
            <a:r>
              <a:rPr lang="ja-JP" altLang="en-US" sz="2000" dirty="0"/>
              <a:t>応答性の低い行動＝落選</a:t>
            </a:r>
            <a:endParaRPr lang="en-US" altLang="ja-JP" sz="2000" dirty="0"/>
          </a:p>
          <a:p>
            <a:pPr marL="514350" indent="-457200"/>
            <a:r>
              <a:rPr lang="ja-JP" altLang="en-US" sz="2400" dirty="0"/>
              <a:t>有権者は再選というアメ、落選というムチを使って政治家の応答性を高めることができる</a:t>
            </a:r>
            <a:endParaRPr lang="en-US" altLang="ja-JP" sz="2400" dirty="0"/>
          </a:p>
          <a:p>
            <a:pPr marL="457200" lvl="1" indent="0">
              <a:buNone/>
            </a:pPr>
            <a:endParaRPr lang="en-US" altLang="ja-JP" sz="2000" dirty="0"/>
          </a:p>
          <a:p>
            <a:pPr marL="57150" indent="0">
              <a:buNone/>
            </a:pPr>
            <a:endParaRPr lang="en-US" altLang="ja-JP" sz="2400" dirty="0"/>
          </a:p>
          <a:p>
            <a:pPr marL="914400" lvl="1" indent="-457200">
              <a:buFont typeface="+mj-lt"/>
              <a:buAutoNum type="arabicPeriod"/>
            </a:pPr>
            <a:endParaRPr lang="en-US" altLang="ja-JP" sz="20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27</a:t>
            </a:fld>
            <a:endParaRPr kumimoji="1" lang="ja-JP" altLang="en-US"/>
          </a:p>
        </p:txBody>
      </p:sp>
    </p:spTree>
    <p:extLst>
      <p:ext uri="{BB962C8B-B14F-4D97-AF65-F5344CB8AC3E}">
        <p14:creationId xmlns:p14="http://schemas.microsoft.com/office/powerpoint/2010/main" val="152337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政治家と選挙</a:t>
            </a:r>
            <a:endParaRPr kumimoji="1" lang="ja-JP" altLang="en-US" sz="3200" dirty="0"/>
          </a:p>
        </p:txBody>
      </p:sp>
      <p:sp>
        <p:nvSpPr>
          <p:cNvPr id="3" name="コンテンツ プレースホルダー 2"/>
          <p:cNvSpPr>
            <a:spLocks noGrp="1"/>
          </p:cNvSpPr>
          <p:nvPr>
            <p:ph idx="1"/>
          </p:nvPr>
        </p:nvSpPr>
        <p:spPr/>
        <p:txBody>
          <a:bodyPr>
            <a:normAutofit/>
          </a:bodyPr>
          <a:lstStyle/>
          <a:p>
            <a:pPr marL="514350" indent="-457200"/>
            <a:r>
              <a:rPr lang="ja-JP" altLang="en-US" sz="2400" dirty="0"/>
              <a:t>有権者が</a:t>
            </a:r>
            <a:endParaRPr lang="en-US" altLang="ja-JP" sz="2400" dirty="0"/>
          </a:p>
          <a:p>
            <a:pPr marL="914400" lvl="1" indent="-457200"/>
            <a:r>
              <a:rPr lang="ja-JP" altLang="en-US" sz="2000" dirty="0"/>
              <a:t>応答性の高い政党・政治家を再選させる</a:t>
            </a:r>
            <a:endParaRPr lang="en-US" altLang="ja-JP" sz="2000" dirty="0"/>
          </a:p>
          <a:p>
            <a:pPr marL="914400" lvl="1" indent="-457200"/>
            <a:r>
              <a:rPr lang="ja-JP" altLang="en-US" sz="2000" dirty="0"/>
              <a:t>応答性の低い政党・政治家を落選させる</a:t>
            </a:r>
            <a:endParaRPr lang="en-US" altLang="ja-JP" sz="2000" dirty="0"/>
          </a:p>
          <a:p>
            <a:pPr marL="57150" indent="0">
              <a:buNone/>
            </a:pPr>
            <a:r>
              <a:rPr lang="en-US" altLang="ja-JP" sz="2400" dirty="0"/>
              <a:t>→</a:t>
            </a:r>
            <a:r>
              <a:rPr lang="ja-JP" altLang="en-US" sz="2400" dirty="0"/>
              <a:t>　</a:t>
            </a:r>
            <a:r>
              <a:rPr lang="ja-JP" altLang="en-US" sz="2400" dirty="0">
                <a:solidFill>
                  <a:srgbClr val="FF0000"/>
                </a:solidFill>
              </a:rPr>
              <a:t>常に応答性の高い状態が保たれる！</a:t>
            </a:r>
            <a:endParaRPr lang="en-US" altLang="ja-JP" sz="2400" dirty="0">
              <a:solidFill>
                <a:srgbClr val="FF0000"/>
              </a:solidFill>
            </a:endParaRPr>
          </a:p>
          <a:p>
            <a:pPr marL="57150" indent="0">
              <a:buNone/>
            </a:pPr>
            <a:endParaRPr lang="en-US" altLang="ja-JP" sz="2400" dirty="0"/>
          </a:p>
          <a:p>
            <a:pPr marL="400050"/>
            <a:r>
              <a:rPr lang="ja-JP" altLang="en-US" sz="2400" dirty="0"/>
              <a:t>本当にこんなふうにうまくいくの？</a:t>
            </a:r>
            <a:endParaRPr lang="en-US" altLang="ja-JP" sz="2400" dirty="0"/>
          </a:p>
          <a:p>
            <a:pPr marL="57150" indent="0">
              <a:buNone/>
            </a:pPr>
            <a:r>
              <a:rPr lang="en-US" altLang="ja-JP" sz="2400" dirty="0"/>
              <a:t>→</a:t>
            </a:r>
            <a:r>
              <a:rPr lang="ja-JP" altLang="en-US" sz="2400" dirty="0"/>
              <a:t>　</a:t>
            </a:r>
            <a:r>
              <a:rPr lang="ja-JP" altLang="en-US" sz="2400" dirty="0">
                <a:solidFill>
                  <a:srgbClr val="FF0000"/>
                </a:solidFill>
              </a:rPr>
              <a:t>実はわれわれ有権者の行動次第です</a:t>
            </a:r>
            <a:endParaRPr lang="en-US" altLang="ja-JP" sz="2000" dirty="0">
              <a:solidFill>
                <a:srgbClr val="FF0000"/>
              </a:solidFill>
            </a:endParaRPr>
          </a:p>
          <a:p>
            <a:pPr marL="57150" indent="0">
              <a:buNone/>
            </a:pPr>
            <a:endParaRPr lang="en-US" altLang="ja-JP" sz="2400" dirty="0"/>
          </a:p>
          <a:p>
            <a:pPr marL="914400" lvl="1" indent="-457200">
              <a:buFont typeface="+mj-lt"/>
              <a:buAutoNum type="arabicPeriod"/>
            </a:pPr>
            <a:endParaRPr lang="en-US" altLang="ja-JP" sz="20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28</a:t>
            </a:fld>
            <a:endParaRPr kumimoji="1" lang="ja-JP" altLang="en-US"/>
          </a:p>
        </p:txBody>
      </p:sp>
    </p:spTree>
    <p:extLst>
      <p:ext uri="{BB962C8B-B14F-4D97-AF65-F5344CB8AC3E}">
        <p14:creationId xmlns:p14="http://schemas.microsoft.com/office/powerpoint/2010/main" val="759272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200" dirty="0"/>
              <a:t>応答性の確保と有権者の役割</a:t>
            </a:r>
          </a:p>
        </p:txBody>
      </p:sp>
      <p:sp>
        <p:nvSpPr>
          <p:cNvPr id="3" name="コンテンツ プレースホルダー 2"/>
          <p:cNvSpPr>
            <a:spLocks noGrp="1"/>
          </p:cNvSpPr>
          <p:nvPr>
            <p:ph idx="1"/>
          </p:nvPr>
        </p:nvSpPr>
        <p:spPr/>
        <p:txBody>
          <a:bodyPr>
            <a:normAutofit/>
          </a:bodyPr>
          <a:lstStyle/>
          <a:p>
            <a:pPr marL="514350" indent="-457200"/>
            <a:r>
              <a:rPr lang="ja-JP" altLang="en-US" sz="2400" dirty="0"/>
              <a:t>応答性を確保するための有権者の役割は大きい</a:t>
            </a:r>
            <a:endParaRPr lang="en-US" altLang="ja-JP" sz="2400" dirty="0"/>
          </a:p>
          <a:p>
            <a:pPr marL="914400" lvl="1" indent="-457200">
              <a:buFont typeface="+mj-lt"/>
              <a:buAutoNum type="arabicPeriod"/>
            </a:pPr>
            <a:r>
              <a:rPr lang="ja-JP" altLang="en-US" sz="2000" dirty="0"/>
              <a:t>有権者はどのような意見をもつのか</a:t>
            </a:r>
            <a:endParaRPr lang="en-US" altLang="ja-JP" sz="2000" dirty="0"/>
          </a:p>
          <a:p>
            <a:pPr marL="914400" lvl="1" indent="-457200">
              <a:buFont typeface="+mj-lt"/>
              <a:buAutoNum type="arabicPeriod"/>
            </a:pPr>
            <a:r>
              <a:rPr lang="ja-JP" altLang="en-US" sz="2000" dirty="0"/>
              <a:t>有権者は知識量はどれくらいか</a:t>
            </a:r>
            <a:endParaRPr lang="en-US" altLang="ja-JP" sz="2000" dirty="0"/>
          </a:p>
          <a:p>
            <a:pPr marL="914400" lvl="1" indent="-457200">
              <a:buFont typeface="+mj-lt"/>
              <a:buAutoNum type="arabicPeriod"/>
            </a:pPr>
            <a:r>
              <a:rPr lang="ja-JP" altLang="en-US" sz="2000" dirty="0"/>
              <a:t>有権者は重要な判断を下すために何を使うのか</a:t>
            </a:r>
            <a:endParaRPr lang="en-US" altLang="ja-JP" sz="2000" dirty="0"/>
          </a:p>
          <a:p>
            <a:pPr marL="914400" lvl="1" indent="-457200">
              <a:buFont typeface="+mj-lt"/>
              <a:buAutoNum type="arabicPeriod"/>
            </a:pPr>
            <a:r>
              <a:rPr lang="ja-JP" altLang="en-US" sz="2000" dirty="0"/>
              <a:t>有権者のうち誰が投票に参加するのか</a:t>
            </a:r>
            <a:endParaRPr lang="en-US" altLang="ja-JP" sz="2000" dirty="0"/>
          </a:p>
          <a:p>
            <a:pPr marL="914400" lvl="1" indent="-457200">
              <a:buFont typeface="+mj-lt"/>
              <a:buAutoNum type="arabicPeriod"/>
            </a:pPr>
            <a:r>
              <a:rPr lang="ja-JP" altLang="en-US" sz="2000" dirty="0"/>
              <a:t>有権者はどうやって最も望ましい政治家や政党を選ぶのか</a:t>
            </a:r>
            <a:endParaRPr lang="en-US" altLang="ja-JP" sz="2000" dirty="0"/>
          </a:p>
          <a:p>
            <a:pPr marL="914400" lvl="1" indent="-457200">
              <a:buFont typeface="+mj-lt"/>
              <a:buAutoNum type="arabicPeriod"/>
            </a:pPr>
            <a:r>
              <a:rPr lang="ja-JP" altLang="en-US" sz="2000" dirty="0"/>
              <a:t>有権者は政治家や政党に関する情報をどこから入手するのか</a:t>
            </a:r>
            <a:endParaRPr lang="en-US" altLang="ja-JP" sz="2000" dirty="0"/>
          </a:p>
          <a:p>
            <a:pPr marL="914400" lvl="1" indent="-457200">
              <a:buFont typeface="+mj-lt"/>
              <a:buAutoNum type="arabicPeriod"/>
            </a:pPr>
            <a:r>
              <a:rPr lang="ja-JP" altLang="en-US" sz="2000" dirty="0"/>
              <a:t>有権者の意見と政策に強いつながりはあるのか</a:t>
            </a:r>
            <a:endParaRPr lang="en-US" altLang="ja-JP" sz="2000" dirty="0"/>
          </a:p>
          <a:p>
            <a:pPr marL="914400" lvl="1" indent="-457200">
              <a:buFont typeface="+mj-lt"/>
              <a:buAutoNum type="arabicPeriod"/>
            </a:pPr>
            <a:r>
              <a:rPr lang="ja-JP" altLang="en-US" sz="2000" dirty="0"/>
              <a:t>選挙制度の役割とは何か</a:t>
            </a:r>
            <a:endParaRPr lang="en-US" altLang="ja-JP" sz="2000" dirty="0"/>
          </a:p>
          <a:p>
            <a:pPr marL="457200" lvl="1" indent="0">
              <a:buNone/>
            </a:pPr>
            <a:endParaRPr lang="en-US" altLang="ja-JP" sz="2000" dirty="0"/>
          </a:p>
          <a:p>
            <a:pPr marL="57150" indent="0">
              <a:buNone/>
            </a:pPr>
            <a:endParaRPr lang="en-US" altLang="ja-JP" sz="2400" dirty="0"/>
          </a:p>
          <a:p>
            <a:pPr marL="914400" lvl="1" indent="-457200">
              <a:buFont typeface="+mj-lt"/>
              <a:buAutoNum type="arabicPeriod"/>
            </a:pPr>
            <a:endParaRPr lang="en-US" altLang="ja-JP" sz="20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29</a:t>
            </a:fld>
            <a:endParaRPr kumimoji="1" lang="ja-JP" altLang="en-US"/>
          </a:p>
        </p:txBody>
      </p:sp>
    </p:spTree>
    <p:extLst>
      <p:ext uri="{BB962C8B-B14F-4D97-AF65-F5344CB8AC3E}">
        <p14:creationId xmlns:p14="http://schemas.microsoft.com/office/powerpoint/2010/main" val="86559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ふだん目にする「政治」</a:t>
            </a:r>
            <a:endParaRPr kumimoji="1" lang="ja-JP" altLang="en-US" sz="3200" dirty="0"/>
          </a:p>
        </p:txBody>
      </p:sp>
      <p:sp>
        <p:nvSpPr>
          <p:cNvPr id="3" name="コンテンツ プレースホルダー 2"/>
          <p:cNvSpPr>
            <a:spLocks noGrp="1"/>
          </p:cNvSpPr>
          <p:nvPr>
            <p:ph idx="1"/>
          </p:nvPr>
        </p:nvSpPr>
        <p:spPr>
          <a:xfrm>
            <a:off x="457200" y="1484784"/>
            <a:ext cx="8229600" cy="4871566"/>
          </a:xfrm>
        </p:spPr>
        <p:txBody>
          <a:bodyPr>
            <a:noAutofit/>
          </a:bodyPr>
          <a:lstStyle/>
          <a:p>
            <a:pPr marL="0" indent="0">
              <a:buNone/>
            </a:pPr>
            <a:r>
              <a:rPr lang="ja-JP" altLang="en-US" sz="2400" dirty="0"/>
              <a:t>朝日</a:t>
            </a:r>
            <a:r>
              <a:rPr lang="ja-JP" altLang="en-US" sz="2400"/>
              <a:t>新聞（</a:t>
            </a:r>
            <a:r>
              <a:rPr lang="en-US" altLang="ja-JP" sz="2400" dirty="0"/>
              <a:t> X</a:t>
            </a:r>
            <a:r>
              <a:rPr lang="ja-JP" altLang="en-US" sz="2400"/>
              <a:t>時点の「</a:t>
            </a:r>
            <a:r>
              <a:rPr lang="ja-JP" altLang="en-US" sz="2400" dirty="0"/>
              <a:t>政治」欄）</a:t>
            </a:r>
            <a:endParaRPr lang="en-US" altLang="ja-JP" sz="2400" dirty="0"/>
          </a:p>
          <a:p>
            <a:endParaRPr kumimoji="1" lang="en-US" altLang="ja-JP" sz="2400" dirty="0"/>
          </a:p>
          <a:p>
            <a:pPr marL="0" indent="0">
              <a:buNone/>
            </a:pPr>
            <a:r>
              <a:rPr lang="ja-JP" altLang="en-US" sz="2400" dirty="0"/>
              <a:t>読売</a:t>
            </a:r>
            <a:r>
              <a:rPr lang="ja-JP" altLang="en-US" sz="2400"/>
              <a:t>新聞（</a:t>
            </a:r>
            <a:r>
              <a:rPr lang="en-US" altLang="ja-JP" sz="2400" dirty="0"/>
              <a:t>X</a:t>
            </a:r>
            <a:r>
              <a:rPr lang="ja-JP" altLang="en-US" sz="2400"/>
              <a:t>時点の現在</a:t>
            </a:r>
            <a:r>
              <a:rPr lang="ja-JP" altLang="en-US" sz="2400" dirty="0"/>
              <a:t>の「政治」</a:t>
            </a:r>
            <a:r>
              <a:rPr lang="ja-JP" altLang="en-US" sz="2400"/>
              <a:t>欄）</a:t>
            </a:r>
            <a:endParaRPr lang="en-US" altLang="ja-JP" sz="2400" dirty="0"/>
          </a:p>
          <a:p>
            <a:endParaRPr lang="en-US" altLang="ja-JP"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3</a:t>
            </a:fld>
            <a:endParaRPr kumimoji="1" lang="ja-JP" altLang="en-US"/>
          </a:p>
        </p:txBody>
      </p:sp>
    </p:spTree>
    <p:extLst>
      <p:ext uri="{BB962C8B-B14F-4D97-AF65-F5344CB8AC3E}">
        <p14:creationId xmlns:p14="http://schemas.microsoft.com/office/powerpoint/2010/main" val="395374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200" dirty="0"/>
              <a:t>応答性の確保と有権者の役割</a:t>
            </a:r>
          </a:p>
        </p:txBody>
      </p:sp>
      <p:sp>
        <p:nvSpPr>
          <p:cNvPr id="3" name="コンテンツ プレースホルダー 2"/>
          <p:cNvSpPr>
            <a:spLocks noGrp="1"/>
          </p:cNvSpPr>
          <p:nvPr>
            <p:ph idx="1"/>
          </p:nvPr>
        </p:nvSpPr>
        <p:spPr/>
        <p:txBody>
          <a:bodyPr>
            <a:normAutofit/>
          </a:bodyPr>
          <a:lstStyle/>
          <a:p>
            <a:pPr marL="514350" indent="-457200"/>
            <a:endParaRPr lang="en-US" altLang="ja-JP" sz="2400" dirty="0"/>
          </a:p>
          <a:p>
            <a:pPr marL="514350" indent="-457200"/>
            <a:endParaRPr lang="en-US" altLang="ja-JP" sz="2400" dirty="0"/>
          </a:p>
          <a:p>
            <a:pPr marL="514350" indent="-457200"/>
            <a:endParaRPr lang="en-US" altLang="ja-JP" sz="2400" dirty="0"/>
          </a:p>
          <a:p>
            <a:pPr marL="514350" indent="-457200"/>
            <a:endParaRPr lang="en-US" altLang="ja-JP" sz="2400" dirty="0"/>
          </a:p>
          <a:p>
            <a:pPr marL="514350" indent="-457200">
              <a:buFont typeface="+mj-lt"/>
              <a:buAutoNum type="circleNumDbPlain"/>
            </a:pPr>
            <a:endParaRPr lang="en-US" altLang="ja-JP" sz="2400" dirty="0"/>
          </a:p>
          <a:p>
            <a:pPr marL="514350" indent="-457200">
              <a:buFont typeface="+mj-ea"/>
              <a:buAutoNum type="circleNumDbPlain"/>
            </a:pPr>
            <a:r>
              <a:rPr lang="ja-JP" altLang="en-US" sz="2400" dirty="0">
                <a:solidFill>
                  <a:srgbClr val="FF0000"/>
                </a:solidFill>
              </a:rPr>
              <a:t>民意</a:t>
            </a:r>
            <a:r>
              <a:rPr lang="ja-JP" altLang="en-US" sz="2400" dirty="0"/>
              <a:t>（分布と形成、知識、イデオロギー）</a:t>
            </a:r>
            <a:endParaRPr lang="en-US" altLang="ja-JP" sz="2000" dirty="0"/>
          </a:p>
          <a:p>
            <a:pPr marL="514350" indent="-457200">
              <a:buFont typeface="+mj-lt"/>
              <a:buAutoNum type="circleNumDbPlain"/>
            </a:pPr>
            <a:r>
              <a:rPr lang="ja-JP" altLang="en-US" sz="2400" dirty="0">
                <a:solidFill>
                  <a:srgbClr val="FF0000"/>
                </a:solidFill>
              </a:rPr>
              <a:t>選挙</a:t>
            </a:r>
            <a:r>
              <a:rPr lang="ja-JP" altLang="en-US" sz="2400" dirty="0"/>
              <a:t>（投票参加、投票選択）</a:t>
            </a:r>
            <a:endParaRPr lang="en-US" altLang="ja-JP" sz="2400" dirty="0"/>
          </a:p>
          <a:p>
            <a:pPr marL="514350" indent="-457200">
              <a:buFont typeface="+mj-lt"/>
              <a:buAutoNum type="circleNumDbPlain"/>
            </a:pPr>
            <a:r>
              <a:rPr lang="ja-JP" altLang="en-US" sz="2400" dirty="0"/>
              <a:t>議会（立法と政策形成、この授業では取り上げません）</a:t>
            </a:r>
            <a:endParaRPr lang="en-US" altLang="ja-JP" sz="2400" dirty="0"/>
          </a:p>
          <a:p>
            <a:pPr marL="514350" indent="-457200">
              <a:buFont typeface="+mj-lt"/>
              <a:buAutoNum type="circleNumDbPlain"/>
            </a:pPr>
            <a:r>
              <a:rPr lang="ja-JP" altLang="en-US" sz="2400" dirty="0">
                <a:solidFill>
                  <a:srgbClr val="FF0000"/>
                </a:solidFill>
              </a:rPr>
              <a:t>政策</a:t>
            </a:r>
            <a:r>
              <a:rPr lang="ja-JP" altLang="en-US" sz="2400" dirty="0"/>
              <a:t>（景気、政策、選挙制度）</a:t>
            </a:r>
            <a:endParaRPr lang="en-US" altLang="ja-JP" sz="2400" dirty="0"/>
          </a:p>
          <a:p>
            <a:pPr marL="57150" indent="0">
              <a:buNone/>
            </a:pPr>
            <a:endParaRPr lang="en-US" altLang="ja-JP" sz="2400" dirty="0"/>
          </a:p>
          <a:p>
            <a:pPr marL="914400" lvl="1" indent="-457200">
              <a:buFont typeface="+mj-lt"/>
              <a:buAutoNum type="arabicPeriod"/>
            </a:pPr>
            <a:endParaRPr lang="en-US" altLang="ja-JP" sz="20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060848"/>
            <a:ext cx="6808343" cy="1077838"/>
          </a:xfrm>
          <a:prstGeom prst="rect">
            <a:avLst/>
          </a:prstGeom>
        </p:spPr>
      </p:pic>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30</a:t>
            </a:fld>
            <a:endParaRPr kumimoji="1" lang="ja-JP" altLang="en-US"/>
          </a:p>
        </p:txBody>
      </p:sp>
    </p:spTree>
    <p:extLst>
      <p:ext uri="{BB962C8B-B14F-4D97-AF65-F5344CB8AC3E}">
        <p14:creationId xmlns:p14="http://schemas.microsoft.com/office/powerpoint/2010/main" val="21029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ふだん目にする「</a:t>
            </a:r>
            <a:r>
              <a:rPr kumimoji="1" lang="ja-JP" altLang="en-US" sz="3200" dirty="0"/>
              <a:t>政治」</a:t>
            </a:r>
          </a:p>
        </p:txBody>
      </p:sp>
      <p:sp>
        <p:nvSpPr>
          <p:cNvPr id="3" name="コンテンツ プレースホルダー 2"/>
          <p:cNvSpPr>
            <a:spLocks noGrp="1"/>
          </p:cNvSpPr>
          <p:nvPr>
            <p:ph idx="1"/>
          </p:nvPr>
        </p:nvSpPr>
        <p:spPr/>
        <p:txBody>
          <a:bodyPr>
            <a:normAutofit/>
          </a:bodyPr>
          <a:lstStyle/>
          <a:p>
            <a:r>
              <a:rPr lang="ja-JP" altLang="en-US" sz="2800" dirty="0"/>
              <a:t>政局（首相動静、政党間交渉、政治家の</a:t>
            </a:r>
            <a:r>
              <a:rPr lang="ja-JP" altLang="en-US" sz="2800"/>
              <a:t>発言）</a:t>
            </a:r>
            <a:endParaRPr lang="en-US" altLang="ja-JP" sz="2800" dirty="0"/>
          </a:p>
          <a:p>
            <a:r>
              <a:rPr lang="ja-JP" altLang="en-US" sz="2800"/>
              <a:t>世論調査の結果</a:t>
            </a:r>
            <a:endParaRPr lang="ja-JP" altLang="en-US" sz="2800" dirty="0"/>
          </a:p>
          <a:p>
            <a:r>
              <a:rPr lang="ja-JP" altLang="en-US" sz="2800"/>
              <a:t>選挙</a:t>
            </a:r>
            <a:endParaRPr lang="ja-JP" altLang="en-US" sz="2800" dirty="0"/>
          </a:p>
          <a:p>
            <a:r>
              <a:rPr lang="ja-JP" altLang="en-US" sz="2800" dirty="0"/>
              <a:t>国会審議</a:t>
            </a:r>
            <a:r>
              <a:rPr lang="ja-JP" altLang="en-US" sz="2800"/>
              <a:t>、予算、政策</a:t>
            </a:r>
            <a:endParaRPr lang="ja-JP" altLang="en-US" sz="2800" dirty="0"/>
          </a:p>
          <a:p>
            <a:r>
              <a:rPr lang="ja-JP" altLang="en-US" sz="2800"/>
              <a:t>紛争</a:t>
            </a:r>
            <a:r>
              <a:rPr lang="ja-JP" altLang="en-US" sz="2800" dirty="0"/>
              <a:t>、戦争</a:t>
            </a:r>
            <a:endParaRPr lang="en-US" altLang="ja-JP" sz="2800" dirty="0"/>
          </a:p>
          <a:p>
            <a:r>
              <a:rPr lang="ja-JP" altLang="en-US" sz="2800" dirty="0"/>
              <a:t>学部内政治、教授会政治、医局内政治、研究室内政治？</a:t>
            </a:r>
            <a:endParaRPr kumimoji="1" lang="ja-JP" altLang="en-US"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4</a:t>
            </a:fld>
            <a:endParaRPr kumimoji="1" lang="ja-JP" altLang="en-US"/>
          </a:p>
        </p:txBody>
      </p:sp>
    </p:spTree>
    <p:extLst>
      <p:ext uri="{BB962C8B-B14F-4D97-AF65-F5344CB8AC3E}">
        <p14:creationId xmlns:p14="http://schemas.microsoft.com/office/powerpoint/2010/main" val="136443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私たちと政治</a:t>
            </a:r>
          </a:p>
        </p:txBody>
      </p:sp>
      <p:sp>
        <p:nvSpPr>
          <p:cNvPr id="3" name="コンテンツ プレースホルダー 2"/>
          <p:cNvSpPr>
            <a:spLocks noGrp="1"/>
          </p:cNvSpPr>
          <p:nvPr>
            <p:ph idx="1"/>
          </p:nvPr>
        </p:nvSpPr>
        <p:spPr/>
        <p:txBody>
          <a:bodyPr>
            <a:normAutofit/>
          </a:bodyPr>
          <a:lstStyle/>
          <a:p>
            <a:r>
              <a:rPr lang="ja-JP" altLang="ja-JP" sz="2800" dirty="0"/>
              <a:t>自分たちと</a:t>
            </a:r>
            <a:r>
              <a:rPr lang="ja-JP" altLang="ja-JP" sz="2800"/>
              <a:t>は直接</a:t>
            </a:r>
            <a:r>
              <a:rPr lang="ja-JP" altLang="en-US" sz="2800"/>
              <a:t>に</a:t>
            </a:r>
            <a:r>
              <a:rPr lang="ja-JP" altLang="ja-JP" sz="2800"/>
              <a:t>関わり</a:t>
            </a:r>
            <a:r>
              <a:rPr lang="ja-JP" altLang="ja-JP" sz="2800" dirty="0"/>
              <a:t>のない人物や制度を議論の対象にしているように思える</a:t>
            </a:r>
            <a:endParaRPr lang="en-US" altLang="ja-JP" sz="2800" dirty="0"/>
          </a:p>
          <a:p>
            <a:r>
              <a:rPr lang="ja-JP" altLang="ja-JP" sz="2800" dirty="0"/>
              <a:t>政治に関して何かを考える</a:t>
            </a:r>
            <a:r>
              <a:rPr lang="ja-JP" altLang="en-US" sz="2800" dirty="0"/>
              <a:t>時に</a:t>
            </a:r>
            <a:r>
              <a:rPr lang="ja-JP" altLang="ja-JP" sz="2800" dirty="0"/>
              <a:t>、当事者としての視点が抜けてしま</a:t>
            </a:r>
            <a:r>
              <a:rPr lang="ja-JP" altLang="en-US" sz="2800" dirty="0"/>
              <a:t>う</a:t>
            </a:r>
            <a:endParaRPr lang="en-US" altLang="ja-JP" sz="2800" dirty="0"/>
          </a:p>
          <a:p>
            <a:r>
              <a:rPr lang="ja-JP" altLang="ja-JP" sz="2800">
                <a:solidFill>
                  <a:srgbClr val="FF0000"/>
                </a:solidFill>
              </a:rPr>
              <a:t>民主</a:t>
            </a:r>
            <a:r>
              <a:rPr lang="ja-JP" altLang="en-US" sz="2800">
                <a:solidFill>
                  <a:srgbClr val="FF0000"/>
                </a:solidFill>
              </a:rPr>
              <a:t>社会</a:t>
            </a:r>
            <a:r>
              <a:rPr lang="ja-JP" altLang="ja-JP" sz="2800">
                <a:solidFill>
                  <a:srgbClr val="FF0000"/>
                </a:solidFill>
              </a:rPr>
              <a:t>に</a:t>
            </a:r>
            <a:r>
              <a:rPr lang="ja-JP" altLang="ja-JP" sz="2800" dirty="0">
                <a:solidFill>
                  <a:srgbClr val="FF0000"/>
                </a:solidFill>
              </a:rPr>
              <a:t>おいて政治の</a:t>
            </a:r>
            <a:r>
              <a:rPr lang="ja-JP" altLang="ja-JP" sz="2800">
                <a:solidFill>
                  <a:srgbClr val="FF0000"/>
                </a:solidFill>
              </a:rPr>
              <a:t>主役は</a:t>
            </a:r>
            <a:r>
              <a:rPr lang="ja-JP" altLang="en-US" sz="2800">
                <a:solidFill>
                  <a:srgbClr val="FF0000"/>
                </a:solidFill>
              </a:rPr>
              <a:t>有権者</a:t>
            </a:r>
            <a:endParaRPr lang="en-US" altLang="ja-JP" sz="2800" dirty="0">
              <a:solidFill>
                <a:srgbClr val="FF0000"/>
              </a:solidFill>
            </a:endParaRPr>
          </a:p>
          <a:p>
            <a:r>
              <a:rPr lang="ja-JP" altLang="en-US" sz="2800" dirty="0">
                <a:solidFill>
                  <a:srgbClr val="FF0000"/>
                </a:solidFill>
              </a:rPr>
              <a:t>有権者ー政治家（政党）</a:t>
            </a:r>
            <a:r>
              <a:rPr lang="ja-JP" altLang="en-US" sz="2800" dirty="0"/>
              <a:t>の関係が重要</a:t>
            </a:r>
            <a:endParaRPr lang="ja-JP" altLang="ja-JP" sz="2800" dirty="0"/>
          </a:p>
          <a:p>
            <a:endParaRPr lang="en-US" altLang="ja-JP" sz="2800" dirty="0"/>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5</a:t>
            </a:fld>
            <a:endParaRPr kumimoji="1" lang="ja-JP" altLang="en-US"/>
          </a:p>
        </p:txBody>
      </p:sp>
    </p:spTree>
    <p:extLst>
      <p:ext uri="{BB962C8B-B14F-4D97-AF65-F5344CB8AC3E}">
        <p14:creationId xmlns:p14="http://schemas.microsoft.com/office/powerpoint/2010/main" val="3557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私たちと</a:t>
            </a:r>
            <a:r>
              <a:rPr kumimoji="1" lang="ja-JP" altLang="en-US" sz="3200" dirty="0"/>
              <a:t>政治の接点</a:t>
            </a:r>
          </a:p>
        </p:txBody>
      </p:sp>
      <p:sp>
        <p:nvSpPr>
          <p:cNvPr id="3" name="コンテンツ プレースホルダー 2"/>
          <p:cNvSpPr>
            <a:spLocks noGrp="1"/>
          </p:cNvSpPr>
          <p:nvPr>
            <p:ph idx="1"/>
          </p:nvPr>
        </p:nvSpPr>
        <p:spPr/>
        <p:txBody>
          <a:bodyPr>
            <a:normAutofit/>
          </a:bodyPr>
          <a:lstStyle/>
          <a:p>
            <a:r>
              <a:rPr kumimoji="1" lang="ja-JP" altLang="en-US" sz="2800" dirty="0"/>
              <a:t>選挙での投票</a:t>
            </a:r>
            <a:endParaRPr kumimoji="1" lang="en-US" altLang="ja-JP" sz="2800" dirty="0"/>
          </a:p>
          <a:p>
            <a:r>
              <a:rPr lang="ja-JP" altLang="en-US" sz="2800" dirty="0"/>
              <a:t>署名活動やデモへの参加</a:t>
            </a:r>
            <a:endParaRPr lang="en-US" altLang="ja-JP" sz="2800" dirty="0"/>
          </a:p>
          <a:p>
            <a:r>
              <a:rPr lang="ja-JP" altLang="en-US" sz="2800" dirty="0"/>
              <a:t>家族や友人との政治に関する会話</a:t>
            </a:r>
            <a:endParaRPr lang="en-US" altLang="ja-JP" sz="2800" dirty="0"/>
          </a:p>
          <a:p>
            <a:r>
              <a:rPr kumimoji="1" lang="ja-JP" altLang="en-US" sz="2800" dirty="0"/>
              <a:t>ニュースの視聴</a:t>
            </a:r>
            <a:endParaRPr kumimoji="1" lang="en-US" altLang="ja-JP" sz="2800" dirty="0"/>
          </a:p>
          <a:p>
            <a:r>
              <a:rPr kumimoji="1" lang="ja-JP" altLang="en-US" sz="2800" dirty="0"/>
              <a:t>政府や政策について意見をもつこと</a:t>
            </a:r>
            <a:endParaRPr kumimoji="1" lang="en-US" altLang="ja-JP" sz="2800" dirty="0"/>
          </a:p>
          <a:p>
            <a:pPr marL="0" indent="0">
              <a:buNone/>
            </a:pPr>
            <a:endParaRPr lang="en-US" altLang="ja-JP"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6</a:t>
            </a:fld>
            <a:endParaRPr kumimoji="1" lang="ja-JP" altLang="en-US"/>
          </a:p>
        </p:txBody>
      </p:sp>
    </p:spTree>
    <p:extLst>
      <p:ext uri="{BB962C8B-B14F-4D97-AF65-F5344CB8AC3E}">
        <p14:creationId xmlns:p14="http://schemas.microsoft.com/office/powerpoint/2010/main" val="44593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さまざまな疑問</a:t>
            </a:r>
            <a:endParaRPr kumimoji="1" lang="ja-JP" altLang="en-US" sz="3200" dirty="0"/>
          </a:p>
        </p:txBody>
      </p:sp>
      <p:sp>
        <p:nvSpPr>
          <p:cNvPr id="3" name="コンテンツ プレースホルダー 2"/>
          <p:cNvSpPr>
            <a:spLocks noGrp="1"/>
          </p:cNvSpPr>
          <p:nvPr>
            <p:ph idx="1"/>
          </p:nvPr>
        </p:nvSpPr>
        <p:spPr/>
        <p:txBody>
          <a:bodyPr>
            <a:normAutofit/>
          </a:bodyPr>
          <a:lstStyle/>
          <a:p>
            <a:r>
              <a:rPr lang="ja-JP" altLang="en-US" sz="2800" dirty="0"/>
              <a:t>政策に関する私たちの意見は</a:t>
            </a:r>
            <a:r>
              <a:rPr lang="ja-JP" altLang="ja-JP" sz="2800" dirty="0"/>
              <a:t>どこから来るの</a:t>
            </a:r>
            <a:r>
              <a:rPr lang="ja-JP" altLang="en-US" sz="2800" dirty="0"/>
              <a:t>か</a:t>
            </a:r>
            <a:endParaRPr lang="en-US" altLang="ja-JP" sz="2800" dirty="0"/>
          </a:p>
          <a:p>
            <a:r>
              <a:rPr lang="ja-JP" altLang="ja-JP" sz="2800" dirty="0"/>
              <a:t>政党や政策について私たちはどれくらいの知識を持っているのだろうか</a:t>
            </a:r>
            <a:endParaRPr lang="en-US" altLang="ja-JP" sz="2800" dirty="0"/>
          </a:p>
          <a:p>
            <a:r>
              <a:rPr lang="ja-JP" altLang="ja-JP" sz="2800" dirty="0"/>
              <a:t>選挙の際に私たちはどうやってこれだと思える候補者や政党を選び出すのだろうか</a:t>
            </a:r>
            <a:endParaRPr lang="en-US" altLang="ja-JP" sz="2800" dirty="0"/>
          </a:p>
          <a:p>
            <a:r>
              <a:rPr lang="ja-JP" altLang="ja-JP" sz="2800" dirty="0"/>
              <a:t>政治に積極的に関わることで、私たちはいったい何を得ることができるのだろうか</a:t>
            </a:r>
          </a:p>
          <a:p>
            <a:endParaRPr kumimoji="1" lang="ja-JP" altLang="en-US"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7</a:t>
            </a:fld>
            <a:endParaRPr kumimoji="1" lang="ja-JP" altLang="en-US"/>
          </a:p>
        </p:txBody>
      </p:sp>
    </p:spTree>
    <p:extLst>
      <p:ext uri="{BB962C8B-B14F-4D97-AF65-F5344CB8AC3E}">
        <p14:creationId xmlns:p14="http://schemas.microsoft.com/office/powerpoint/2010/main" val="59581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政治行動論とは</a:t>
            </a:r>
          </a:p>
        </p:txBody>
      </p:sp>
      <p:sp>
        <p:nvSpPr>
          <p:cNvPr id="3" name="コンテンツ プレースホルダー 2"/>
          <p:cNvSpPr>
            <a:spLocks noGrp="1"/>
          </p:cNvSpPr>
          <p:nvPr>
            <p:ph idx="1"/>
          </p:nvPr>
        </p:nvSpPr>
        <p:spPr/>
        <p:txBody>
          <a:bodyPr>
            <a:normAutofit/>
          </a:bodyPr>
          <a:lstStyle/>
          <a:p>
            <a:r>
              <a:rPr lang="ja-JP" altLang="ja-JP" sz="2800" dirty="0"/>
              <a:t>こ</a:t>
            </a:r>
            <a:r>
              <a:rPr lang="ja-JP" altLang="en-US" sz="2800" dirty="0"/>
              <a:t>れらの</a:t>
            </a:r>
            <a:r>
              <a:rPr lang="ja-JP" altLang="ja-JP" sz="2800" dirty="0"/>
              <a:t>疑問に答えることを目指すのが政治行動論という研究分野</a:t>
            </a:r>
            <a:endParaRPr lang="en-US" altLang="ja-JP" sz="2800" dirty="0"/>
          </a:p>
          <a:p>
            <a:r>
              <a:rPr lang="ja-JP" altLang="en-US" sz="2800" dirty="0"/>
              <a:t>政治行動論の分析対象は</a:t>
            </a:r>
            <a:endParaRPr lang="en-US" altLang="ja-JP" sz="2800" dirty="0"/>
          </a:p>
          <a:p>
            <a:pPr marL="914400" lvl="1" indent="-457200">
              <a:buFont typeface="+mj-lt"/>
              <a:buAutoNum type="arabicPeriod"/>
            </a:pPr>
            <a:r>
              <a:rPr lang="ja-JP" altLang="ja-JP" sz="2400" dirty="0"/>
              <a:t>選挙への参加や候補者の選択など</a:t>
            </a:r>
            <a:r>
              <a:rPr lang="ja-JP" altLang="en-US" sz="2400" dirty="0"/>
              <a:t>の</a:t>
            </a:r>
            <a:r>
              <a:rPr lang="ja-JP" altLang="ja-JP" sz="2400" dirty="0">
                <a:solidFill>
                  <a:srgbClr val="FF0000"/>
                </a:solidFill>
              </a:rPr>
              <a:t>行為</a:t>
            </a:r>
            <a:endParaRPr lang="en-US" altLang="ja-JP" sz="2400" dirty="0">
              <a:solidFill>
                <a:srgbClr val="FF0000"/>
              </a:solidFill>
            </a:endParaRPr>
          </a:p>
          <a:p>
            <a:pPr marL="914400" lvl="1" indent="-457200">
              <a:buFont typeface="+mj-lt"/>
              <a:buAutoNum type="arabicPeriod"/>
            </a:pPr>
            <a:r>
              <a:rPr lang="ja-JP" altLang="ja-JP" sz="2400" dirty="0"/>
              <a:t>候補者や政策に関する好き嫌い</a:t>
            </a:r>
            <a:r>
              <a:rPr lang="ja-JP" altLang="en-US" sz="2400" dirty="0"/>
              <a:t>といった</a:t>
            </a:r>
            <a:r>
              <a:rPr lang="ja-JP" altLang="ja-JP" sz="2400" dirty="0">
                <a:solidFill>
                  <a:srgbClr val="FF0000"/>
                </a:solidFill>
              </a:rPr>
              <a:t>感情</a:t>
            </a:r>
            <a:endParaRPr lang="en-US" altLang="ja-JP" sz="2400" dirty="0">
              <a:solidFill>
                <a:srgbClr val="FF0000"/>
              </a:solidFill>
            </a:endParaRPr>
          </a:p>
          <a:p>
            <a:pPr marL="914400" lvl="1" indent="-457200">
              <a:buFont typeface="+mj-lt"/>
              <a:buAutoNum type="arabicPeriod"/>
            </a:pPr>
            <a:r>
              <a:rPr lang="ja-JP" altLang="ja-JP" sz="2400" dirty="0"/>
              <a:t>候補者や政策に関する知識や理解</a:t>
            </a:r>
            <a:r>
              <a:rPr lang="ja-JP" altLang="en-US" sz="2400" dirty="0"/>
              <a:t>といった</a:t>
            </a:r>
            <a:r>
              <a:rPr lang="ja-JP" altLang="ja-JP" sz="2400" dirty="0">
                <a:solidFill>
                  <a:srgbClr val="FF0000"/>
                </a:solidFill>
              </a:rPr>
              <a:t>認知</a:t>
            </a:r>
            <a:endParaRPr lang="en-US" altLang="ja-JP" sz="2400" dirty="0">
              <a:solidFill>
                <a:srgbClr val="FF0000"/>
              </a:solidFill>
            </a:endParaRPr>
          </a:p>
          <a:p>
            <a:pPr marL="914400" lvl="1" indent="-457200">
              <a:buFont typeface="+mj-lt"/>
              <a:buAutoNum type="arabicPeriod"/>
            </a:pPr>
            <a:r>
              <a:rPr lang="ja-JP" altLang="ja-JP" sz="2400" dirty="0"/>
              <a:t>私たちが政治に関わることによって</a:t>
            </a:r>
            <a:r>
              <a:rPr lang="ja-JP" altLang="ja-JP" sz="2400"/>
              <a:t>起こる</a:t>
            </a:r>
            <a:r>
              <a:rPr lang="ja-JP" altLang="ja-JP" sz="2400">
                <a:solidFill>
                  <a:srgbClr val="FF0000"/>
                </a:solidFill>
              </a:rPr>
              <a:t>政策</a:t>
            </a:r>
            <a:r>
              <a:rPr lang="ja-JP" altLang="en-US" sz="2400">
                <a:solidFill>
                  <a:srgbClr val="FF0000"/>
                </a:solidFill>
              </a:rPr>
              <a:t>の変化や</a:t>
            </a:r>
            <a:r>
              <a:rPr lang="ja-JP" altLang="ja-JP" sz="2400">
                <a:solidFill>
                  <a:srgbClr val="FF0000"/>
                </a:solidFill>
              </a:rPr>
              <a:t>社会</a:t>
            </a:r>
            <a:r>
              <a:rPr lang="ja-JP" altLang="ja-JP" sz="2400" dirty="0">
                <a:solidFill>
                  <a:srgbClr val="FF0000"/>
                </a:solidFill>
              </a:rPr>
              <a:t>の変化</a:t>
            </a:r>
          </a:p>
          <a:p>
            <a:endParaRPr lang="ja-JP" altLang="ja-JP" sz="28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8</a:t>
            </a:fld>
            <a:endParaRPr kumimoji="1" lang="ja-JP" altLang="en-US"/>
          </a:p>
        </p:txBody>
      </p:sp>
    </p:spTree>
    <p:extLst>
      <p:ext uri="{BB962C8B-B14F-4D97-AF65-F5344CB8AC3E}">
        <p14:creationId xmlns:p14="http://schemas.microsoft.com/office/powerpoint/2010/main" val="400970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政治学とその分野</a:t>
            </a:r>
            <a:endParaRPr kumimoji="1" lang="ja-JP" altLang="en-US" sz="3200" dirty="0"/>
          </a:p>
        </p:txBody>
      </p:sp>
      <p:sp>
        <p:nvSpPr>
          <p:cNvPr id="3" name="コンテンツ プレースホルダー 2"/>
          <p:cNvSpPr>
            <a:spLocks noGrp="1"/>
          </p:cNvSpPr>
          <p:nvPr>
            <p:ph idx="1"/>
          </p:nvPr>
        </p:nvSpPr>
        <p:spPr/>
        <p:txBody>
          <a:bodyPr>
            <a:normAutofit lnSpcReduction="10000"/>
          </a:bodyPr>
          <a:lstStyle/>
          <a:p>
            <a:r>
              <a:rPr lang="ja-JP" altLang="en-US" sz="2800" dirty="0"/>
              <a:t>国内政治</a:t>
            </a:r>
            <a:endParaRPr lang="ja-JP" altLang="ja-JP" sz="2800" dirty="0"/>
          </a:p>
          <a:p>
            <a:pPr lvl="1"/>
            <a:r>
              <a:rPr kumimoji="1" lang="ja-JP" altLang="en-US" sz="2400" dirty="0">
                <a:solidFill>
                  <a:srgbClr val="FF0000"/>
                </a:solidFill>
              </a:rPr>
              <a:t>政治行動（有権者と政治家</a:t>
            </a:r>
            <a:r>
              <a:rPr kumimoji="1" lang="ja-JP" altLang="en-US" sz="2400">
                <a:solidFill>
                  <a:srgbClr val="FF0000"/>
                </a:solidFill>
              </a:rPr>
              <a:t>・政党の関係）</a:t>
            </a:r>
            <a:endParaRPr kumimoji="1" lang="en-US" altLang="ja-JP" sz="2400" dirty="0">
              <a:solidFill>
                <a:srgbClr val="FF0000"/>
              </a:solidFill>
            </a:endParaRPr>
          </a:p>
          <a:p>
            <a:pPr lvl="1"/>
            <a:r>
              <a:rPr lang="ja-JP" altLang="en-US" sz="2400" dirty="0"/>
              <a:t>議会行動（議員</a:t>
            </a:r>
            <a:r>
              <a:rPr lang="ja-JP" altLang="en-US" sz="2400"/>
              <a:t>、政党の立法活動）</a:t>
            </a:r>
            <a:endParaRPr lang="en-US" altLang="ja-JP" sz="2400" dirty="0"/>
          </a:p>
          <a:p>
            <a:pPr lvl="1"/>
            <a:r>
              <a:rPr lang="ja-JP" altLang="en-US" sz="2400" dirty="0"/>
              <a:t>政治制度（選挙制度、統治制度、民主化）</a:t>
            </a:r>
            <a:endParaRPr lang="en-US" altLang="ja-JP" sz="2400" dirty="0"/>
          </a:p>
          <a:p>
            <a:pPr lvl="1"/>
            <a:r>
              <a:rPr lang="ja-JP" altLang="en-US" sz="2400" dirty="0"/>
              <a:t>政策の実行（官僚、行政）</a:t>
            </a:r>
            <a:endParaRPr lang="en-US" altLang="ja-JP" sz="2400" dirty="0"/>
          </a:p>
          <a:p>
            <a:pPr lvl="1"/>
            <a:r>
              <a:rPr lang="ja-JP" altLang="en-US" sz="2400" dirty="0"/>
              <a:t>日本政治・アメリカ政治・比較政治</a:t>
            </a:r>
            <a:r>
              <a:rPr lang="en-US" altLang="ja-JP" sz="2400" dirty="0"/>
              <a:t>…</a:t>
            </a:r>
            <a:endParaRPr lang="en-US" altLang="ja-JP" sz="2800" dirty="0"/>
          </a:p>
          <a:p>
            <a:r>
              <a:rPr lang="ja-JP" altLang="en-US" sz="2800" dirty="0"/>
              <a:t>国際政治</a:t>
            </a:r>
            <a:endParaRPr lang="en-US" altLang="ja-JP" sz="2800" dirty="0"/>
          </a:p>
          <a:p>
            <a:pPr lvl="1"/>
            <a:r>
              <a:rPr lang="ja-JP" altLang="en-US" sz="2400" dirty="0"/>
              <a:t>戦争・紛争</a:t>
            </a:r>
            <a:endParaRPr lang="en-US" altLang="ja-JP" sz="2400" dirty="0"/>
          </a:p>
          <a:p>
            <a:pPr lvl="1"/>
            <a:r>
              <a:rPr lang="ja-JP" altLang="en-US" sz="2400" dirty="0"/>
              <a:t>国際機関（国連、</a:t>
            </a:r>
            <a:r>
              <a:rPr lang="en-US" altLang="ja-JP" sz="2400" dirty="0"/>
              <a:t>EU</a:t>
            </a:r>
            <a:r>
              <a:rPr lang="ja-JP" altLang="en-US" sz="2400" dirty="0"/>
              <a:t>）</a:t>
            </a:r>
            <a:endParaRPr lang="en-US" altLang="ja-JP" sz="2400" dirty="0"/>
          </a:p>
          <a:p>
            <a:pPr lvl="1"/>
            <a:r>
              <a:rPr lang="ja-JP" altLang="en-US" sz="2400" dirty="0"/>
              <a:t>貿易・経済</a:t>
            </a:r>
            <a:endParaRPr lang="en-US" altLang="ja-JP" sz="2400" dirty="0"/>
          </a:p>
        </p:txBody>
      </p:sp>
      <p:sp>
        <p:nvSpPr>
          <p:cNvPr id="4" name="スライド番号プレースホルダー 3"/>
          <p:cNvSpPr>
            <a:spLocks noGrp="1"/>
          </p:cNvSpPr>
          <p:nvPr>
            <p:ph type="sldNum" sz="quarter" idx="12"/>
          </p:nvPr>
        </p:nvSpPr>
        <p:spPr/>
        <p:txBody>
          <a:bodyPr/>
          <a:lstStyle/>
          <a:p>
            <a:fld id="{DC7C3E93-4F62-4532-B69B-741EF4FB31F3}" type="slidenum">
              <a:rPr kumimoji="1" lang="ja-JP" altLang="en-US" smtClean="0"/>
              <a:t>9</a:t>
            </a:fld>
            <a:endParaRPr kumimoji="1" lang="ja-JP" altLang="en-US"/>
          </a:p>
        </p:txBody>
      </p:sp>
    </p:spTree>
    <p:extLst>
      <p:ext uri="{BB962C8B-B14F-4D97-AF65-F5344CB8AC3E}">
        <p14:creationId xmlns:p14="http://schemas.microsoft.com/office/powerpoint/2010/main" val="21291054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1815</Words>
  <Application>Microsoft Macintosh PowerPoint</Application>
  <PresentationFormat>画面に合わせる (4:3)</PresentationFormat>
  <Paragraphs>209</Paragraphs>
  <Slides>30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30</vt:i4>
      </vt:variant>
    </vt:vector>
  </HeadingPairs>
  <TitlesOfParts>
    <vt:vector size="34" baseType="lpstr">
      <vt:lpstr>ＭＳ Ｐゴシック</vt:lpstr>
      <vt:lpstr>Arial</vt:lpstr>
      <vt:lpstr>Calibri</vt:lpstr>
      <vt:lpstr>Office ​​テーマ</vt:lpstr>
      <vt:lpstr>政治行動論</vt:lpstr>
      <vt:lpstr>私たちと政治</vt:lpstr>
      <vt:lpstr>ふだん目にする「政治」</vt:lpstr>
      <vt:lpstr>ふだん目にする「政治」</vt:lpstr>
      <vt:lpstr>私たちと政治</vt:lpstr>
      <vt:lpstr>私たちと政治の接点</vt:lpstr>
      <vt:lpstr>さまざまな疑問</vt:lpstr>
      <vt:lpstr>政治行動論とは</vt:lpstr>
      <vt:lpstr>政治学とその分野</vt:lpstr>
      <vt:lpstr>政治とはなにか</vt:lpstr>
      <vt:lpstr>政治とはなにか</vt:lpstr>
      <vt:lpstr>価値のあるものとその配分先</vt:lpstr>
      <vt:lpstr>お金の配分</vt:lpstr>
      <vt:lpstr>権利の配分</vt:lpstr>
      <vt:lpstr>誰が決定に加わるのか</vt:lpstr>
      <vt:lpstr>代表民主制</vt:lpstr>
      <vt:lpstr>代表民主制の過程</vt:lpstr>
      <vt:lpstr>代表民主制の概略図</vt:lpstr>
      <vt:lpstr>例１</vt:lpstr>
      <vt:lpstr>代表民主制と応答性</vt:lpstr>
      <vt:lpstr>例２</vt:lpstr>
      <vt:lpstr>例２：消費税と応答性</vt:lpstr>
      <vt:lpstr>注意してほしいこと</vt:lpstr>
      <vt:lpstr>政策応答性が低くなる時</vt:lpstr>
      <vt:lpstr>政策応答性と選挙</vt:lpstr>
      <vt:lpstr>政治家と選挙</vt:lpstr>
      <vt:lpstr>政治家と選挙</vt:lpstr>
      <vt:lpstr>政治家と選挙</vt:lpstr>
      <vt:lpstr>応答性の確保と有権者の役割</vt:lpstr>
      <vt:lpstr>応答性の確保と有権者の役割</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政治行動論</dc:title>
  <dc:creator>Takeshi</dc:creator>
  <cp:lastModifiedBy>佐門　真理</cp:lastModifiedBy>
  <cp:revision>113</cp:revision>
  <dcterms:created xsi:type="dcterms:W3CDTF">2016-01-04T07:55:46Z</dcterms:created>
  <dcterms:modified xsi:type="dcterms:W3CDTF">2025-03-27T03:50:11Z</dcterms:modified>
</cp:coreProperties>
</file>