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16" r:id="rId1"/>
  </p:sldMasterIdLst>
  <p:notesMasterIdLst>
    <p:notesMasterId r:id="rId12"/>
  </p:notesMasterIdLst>
  <p:sldIdLst>
    <p:sldId id="256" r:id="rId2"/>
    <p:sldId id="257" r:id="rId3"/>
    <p:sldId id="264" r:id="rId4"/>
    <p:sldId id="261" r:id="rId5"/>
    <p:sldId id="267" r:id="rId6"/>
    <p:sldId id="258" r:id="rId7"/>
    <p:sldId id="259" r:id="rId8"/>
    <p:sldId id="268" r:id="rId9"/>
    <p:sldId id="265" r:id="rId10"/>
    <p:sldId id="266"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85" autoAdjust="0"/>
  </p:normalViewPr>
  <p:slideViewPr>
    <p:cSldViewPr>
      <p:cViewPr varScale="1">
        <p:scale>
          <a:sx n="82" d="100"/>
          <a:sy n="82" d="100"/>
        </p:scale>
        <p:origin x="-102" y="-5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D88BEC-40F5-4279-8FB9-A8AC9BF0CA69}" type="datetimeFigureOut">
              <a:rPr kumimoji="1" lang="ja-JP" altLang="en-US" smtClean="0"/>
              <a:pPr/>
              <a:t>2015/5/13</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860B97-CD66-4D0B-8AD9-3F683FA4267C}" type="slidenum">
              <a:rPr kumimoji="1" lang="ja-JP" altLang="en-US" smtClean="0"/>
              <a:pPr/>
              <a:t>&lt;#&gt;</a:t>
            </a:fld>
            <a:endParaRPr kumimoji="1" lang="ja-JP" altLang="en-US"/>
          </a:p>
        </p:txBody>
      </p:sp>
    </p:spTree>
    <p:extLst>
      <p:ext uri="{BB962C8B-B14F-4D97-AF65-F5344CB8AC3E}">
        <p14:creationId xmlns="" xmlns:p14="http://schemas.microsoft.com/office/powerpoint/2010/main" val="30194453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9860B97-CD66-4D0B-8AD9-3F683FA4267C}"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9860B97-CD66-4D0B-8AD9-3F683FA4267C}" type="slidenum">
              <a:rPr kumimoji="1" lang="ja-JP" altLang="en-US" smtClean="0"/>
              <a:pPr/>
              <a:t>10</a:t>
            </a:fld>
            <a:endParaRPr kumimoji="1" lang="ja-JP" altLang="en-US"/>
          </a:p>
        </p:txBody>
      </p:sp>
    </p:spTree>
    <p:extLst>
      <p:ext uri="{BB962C8B-B14F-4D97-AF65-F5344CB8AC3E}">
        <p14:creationId xmlns="" xmlns:p14="http://schemas.microsoft.com/office/powerpoint/2010/main" val="670626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9860B97-CD66-4D0B-8AD9-3F683FA4267C}" type="slidenum">
              <a:rPr kumimoji="1" lang="ja-JP" altLang="en-US" smtClean="0"/>
              <a:pPr/>
              <a:t>2</a:t>
            </a:fld>
            <a:endParaRPr kumimoji="1"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9860B97-CD66-4D0B-8AD9-3F683FA4267C}"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9860B97-CD66-4D0B-8AD9-3F683FA4267C}"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9860B97-CD66-4D0B-8AD9-3F683FA4267C}"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9860B97-CD66-4D0B-8AD9-3F683FA4267C}"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9860B97-CD66-4D0B-8AD9-3F683FA4267C}" type="slidenum">
              <a:rPr kumimoji="1" lang="ja-JP" altLang="en-US" smtClean="0"/>
              <a:pPr/>
              <a:t>7</a:t>
            </a:fld>
            <a:endParaRPr kumimoji="1"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9860B97-CD66-4D0B-8AD9-3F683FA4267C}"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19860B97-CD66-4D0B-8AD9-3F683FA4267C}" type="slidenum">
              <a:rPr kumimoji="1" lang="ja-JP" altLang="en-US" smtClean="0"/>
              <a:pPr/>
              <a:t>9</a:t>
            </a:fld>
            <a:endParaRPr kumimoji="1" lang="ja-JP" altLang="en-US"/>
          </a:p>
        </p:txBody>
      </p:sp>
    </p:spTree>
    <p:extLst>
      <p:ext uri="{BB962C8B-B14F-4D97-AF65-F5344CB8AC3E}">
        <p14:creationId xmlns="" xmlns:p14="http://schemas.microsoft.com/office/powerpoint/2010/main" val="2030660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3" name="正方形/長方形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正方形/長方形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正方形/長方形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正方形/長方形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正方形/長方形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角丸四角形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角丸四角形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正方形/長方形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0" y="3717032"/>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タイトル 7"/>
          <p:cNvSpPr>
            <a:spLocks noGrp="1"/>
          </p:cNvSpPr>
          <p:nvPr>
            <p:ph type="ctrTitle"/>
          </p:nvPr>
        </p:nvSpPr>
        <p:spPr>
          <a:xfrm>
            <a:off x="467544" y="2132856"/>
            <a:ext cx="8458200" cy="1470025"/>
          </a:xfrm>
        </p:spPr>
        <p:txBody>
          <a:bodyPr anchor="b"/>
          <a:lstStyle>
            <a:lvl1pPr>
              <a:defRPr sz="4400">
                <a:solidFill>
                  <a:schemeClr val="tx1"/>
                </a:solidFill>
              </a:defRPr>
            </a:lvl1pPr>
          </a:lstStyle>
          <a:p>
            <a:r>
              <a:rPr kumimoji="0" lang="ja-JP" altLang="en-US" dirty="0" smtClean="0"/>
              <a:t>マスタ タイトルの書式設定</a:t>
            </a:r>
            <a:endParaRPr kumimoji="0" lang="en-US" dirty="0"/>
          </a:p>
        </p:txBody>
      </p:sp>
      <p:sp>
        <p:nvSpPr>
          <p:cNvPr id="9" name="サブタイトル 8"/>
          <p:cNvSpPr>
            <a:spLocks noGrp="1"/>
          </p:cNvSpPr>
          <p:nvPr>
            <p:ph type="subTitle" idx="1"/>
          </p:nvPr>
        </p:nvSpPr>
        <p:spPr>
          <a:xfrm>
            <a:off x="395536" y="4221088"/>
            <a:ext cx="4953000" cy="1752600"/>
          </a:xfrm>
        </p:spPr>
        <p:txBody>
          <a:bodyPr/>
          <a:lstStyle>
            <a:lvl1pPr marL="64008" indent="0" algn="l">
              <a:buNone/>
              <a:defRPr sz="24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dirty="0" smtClean="0"/>
              <a:t>マスタ サブタイトルの書式設定</a:t>
            </a:r>
            <a:endParaRPr kumimoji="0" lang="en-US" dirty="0"/>
          </a:p>
        </p:txBody>
      </p:sp>
      <p:sp>
        <p:nvSpPr>
          <p:cNvPr id="28" name="日付プレースホルダ 27"/>
          <p:cNvSpPr>
            <a:spLocks noGrp="1"/>
          </p:cNvSpPr>
          <p:nvPr>
            <p:ph type="dt" sz="half" idx="10"/>
          </p:nvPr>
        </p:nvSpPr>
        <p:spPr>
          <a:xfrm>
            <a:off x="6705600" y="4206240"/>
            <a:ext cx="960120" cy="457200"/>
          </a:xfrm>
        </p:spPr>
        <p:txBody>
          <a:bodyPr/>
          <a:lstStyle/>
          <a:p>
            <a:fld id="{670533F8-448C-4ADE-9CC0-9CD3A2023A6C}" type="datetimeFigureOut">
              <a:rPr kumimoji="1" lang="ja-JP" altLang="en-US" smtClean="0"/>
              <a:pPr/>
              <a:t>2015/5/13</a:t>
            </a:fld>
            <a:endParaRPr kumimoji="1" lang="ja-JP" altLang="en-US"/>
          </a:p>
        </p:txBody>
      </p:sp>
      <p:sp>
        <p:nvSpPr>
          <p:cNvPr id="17" name="フッター プレースホルダ 16"/>
          <p:cNvSpPr>
            <a:spLocks noGrp="1"/>
          </p:cNvSpPr>
          <p:nvPr>
            <p:ph type="ftr" sz="quarter" idx="11"/>
          </p:nvPr>
        </p:nvSpPr>
        <p:spPr>
          <a:xfrm>
            <a:off x="5410200" y="4205288"/>
            <a:ext cx="1295400" cy="457200"/>
          </a:xfrm>
        </p:spPr>
        <p:txBody>
          <a:bodyPr/>
          <a:lstStyle/>
          <a:p>
            <a:endParaRPr kumimoji="1" lang="ja-JP" altLang="en-US"/>
          </a:p>
        </p:txBody>
      </p:sp>
      <p:sp>
        <p:nvSpPr>
          <p:cNvPr id="29" name="スライド番号プレースホルダ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C16F6FD9-B7B6-4973-BC99-B5A1A9991604}"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670533F8-448C-4ADE-9CC0-9CD3A2023A6C}" type="datetimeFigureOut">
              <a:rPr kumimoji="1" lang="ja-JP" altLang="en-US" smtClean="0"/>
              <a:pPr/>
              <a:t>2015/5/13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6F6FD9-B7B6-4973-BC99-B5A1A9991604}"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781800" y="1143000"/>
            <a:ext cx="1905000" cy="5486400"/>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143000"/>
            <a:ext cx="6248400" cy="5486400"/>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670533F8-448C-4ADE-9CC0-9CD3A2023A6C}" type="datetimeFigureOut">
              <a:rPr kumimoji="1" lang="ja-JP" altLang="en-US" smtClean="0"/>
              <a:pPr/>
              <a:t>2015/5/13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6F6FD9-B7B6-4973-BC99-B5A1A9991604}"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idx="1"/>
          </p:nvPr>
        </p:nvSpPr>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670533F8-448C-4ADE-9CC0-9CD3A2023A6C}" type="datetimeFigureOut">
              <a:rPr kumimoji="1" lang="ja-JP" altLang="en-US" smtClean="0"/>
              <a:pPr/>
              <a:t>2015/5/13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6F6FD9-B7B6-4973-BC99-B5A1A9991604}"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p>
            <a:fld id="{670533F8-448C-4ADE-9CC0-9CD3A2023A6C}" type="datetimeFigureOut">
              <a:rPr kumimoji="1" lang="ja-JP" altLang="en-US" smtClean="0"/>
              <a:pPr/>
              <a:t>2015/5/13</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C16F6FD9-B7B6-4973-BC99-B5A1A9991604}"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コンテンツ プレースホルダ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670533F8-448C-4ADE-9CC0-9CD3A2023A6C}" type="datetimeFigureOut">
              <a:rPr kumimoji="1" lang="ja-JP" altLang="en-US" smtClean="0"/>
              <a:pPr/>
              <a:t>2015/5/13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16F6FD9-B7B6-4973-BC99-B5A1A9991604}"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81000" y="1143000"/>
            <a:ext cx="8382000" cy="1069848"/>
          </a:xfrm>
        </p:spPr>
        <p:txBody>
          <a:bodyPr anchor="ctr"/>
          <a:lstStyle>
            <a:lvl1pPr>
              <a:defRPr sz="4000" b="0" i="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6" name="日付プレースホルダ 25"/>
          <p:cNvSpPr>
            <a:spLocks noGrp="1"/>
          </p:cNvSpPr>
          <p:nvPr>
            <p:ph type="dt" sz="half" idx="10"/>
          </p:nvPr>
        </p:nvSpPr>
        <p:spPr/>
        <p:txBody>
          <a:bodyPr rtlCol="0"/>
          <a:lstStyle/>
          <a:p>
            <a:fld id="{670533F8-448C-4ADE-9CC0-9CD3A2023A6C}" type="datetimeFigureOut">
              <a:rPr kumimoji="1" lang="ja-JP" altLang="en-US" smtClean="0"/>
              <a:pPr/>
              <a:t>2015/5/13</a:t>
            </a:fld>
            <a:endParaRPr kumimoji="1" lang="ja-JP" altLang="en-US"/>
          </a:p>
        </p:txBody>
      </p:sp>
      <p:sp>
        <p:nvSpPr>
          <p:cNvPr id="27" name="スライド番号プレースホルダ 26"/>
          <p:cNvSpPr>
            <a:spLocks noGrp="1"/>
          </p:cNvSpPr>
          <p:nvPr>
            <p:ph type="sldNum" sz="quarter" idx="11"/>
          </p:nvPr>
        </p:nvSpPr>
        <p:spPr/>
        <p:txBody>
          <a:bodyPr rtlCol="0"/>
          <a:lstStyle/>
          <a:p>
            <a:fld id="{C16F6FD9-B7B6-4973-BC99-B5A1A9991604}" type="slidenum">
              <a:rPr kumimoji="1" lang="ja-JP" altLang="en-US" smtClean="0"/>
              <a:pPr/>
              <a:t>&lt;#&gt;</a:t>
            </a:fld>
            <a:endParaRPr kumimoji="1" lang="ja-JP" altLang="en-US"/>
          </a:p>
        </p:txBody>
      </p:sp>
      <p:sp>
        <p:nvSpPr>
          <p:cNvPr id="28" name="フッター プレースホルダ 27"/>
          <p:cNvSpPr>
            <a:spLocks noGrp="1"/>
          </p:cNvSpPr>
          <p:nvPr>
            <p:ph type="ftr" sz="quarter" idx="12"/>
          </p:nvPr>
        </p:nvSpPr>
        <p:spPr/>
        <p:txBody>
          <a:bodyPr rtlCol="0"/>
          <a:lstStyle/>
          <a:p>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a:xfrm>
            <a:off x="6583680" y="612648"/>
            <a:ext cx="957264" cy="457200"/>
          </a:xfrm>
        </p:spPr>
        <p:txBody>
          <a:bodyPr/>
          <a:lstStyle/>
          <a:p>
            <a:fld id="{670533F8-448C-4ADE-9CC0-9CD3A2023A6C}" type="datetimeFigureOut">
              <a:rPr kumimoji="1" lang="ja-JP" altLang="en-US" smtClean="0"/>
              <a:pPr/>
              <a:t>2015/5/13</a:t>
            </a:fld>
            <a:endParaRPr kumimoji="1" lang="ja-JP" altLang="en-US"/>
          </a:p>
        </p:txBody>
      </p:sp>
      <p:sp>
        <p:nvSpPr>
          <p:cNvPr id="4" name="フッター プレースホルダ 3"/>
          <p:cNvSpPr>
            <a:spLocks noGrp="1"/>
          </p:cNvSpPr>
          <p:nvPr>
            <p:ph type="ftr" sz="quarter" idx="11"/>
          </p:nvPr>
        </p:nvSpPr>
        <p:spPr>
          <a:xfrm>
            <a:off x="5257800" y="612648"/>
            <a:ext cx="1325880" cy="457200"/>
          </a:xfrm>
        </p:spPr>
        <p:txBody>
          <a:bodyPr/>
          <a:lstStyle/>
          <a:p>
            <a:endParaRPr kumimoji="1" lang="ja-JP" altLang="en-US"/>
          </a:p>
        </p:txBody>
      </p:sp>
      <p:sp>
        <p:nvSpPr>
          <p:cNvPr id="5" name="スライド番号プレースホルダ 4"/>
          <p:cNvSpPr>
            <a:spLocks noGrp="1"/>
          </p:cNvSpPr>
          <p:nvPr>
            <p:ph type="sldNum" sz="quarter" idx="12"/>
          </p:nvPr>
        </p:nvSpPr>
        <p:spPr>
          <a:xfrm>
            <a:off x="8174736" y="2272"/>
            <a:ext cx="762000" cy="365760"/>
          </a:xfrm>
        </p:spPr>
        <p:txBody>
          <a:bodyPr/>
          <a:lstStyle/>
          <a:p>
            <a:fld id="{C16F6FD9-B7B6-4973-BC99-B5A1A9991604}"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70533F8-448C-4ADE-9CC0-9CD3A2023A6C}" type="datetimeFigureOut">
              <a:rPr kumimoji="1" lang="ja-JP" altLang="en-US" smtClean="0"/>
              <a:pPr/>
              <a:t>2015/5/13</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C16F6FD9-B7B6-4973-BC99-B5A1A9991604}"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353496" y="1101970"/>
            <a:ext cx="3383280" cy="877824"/>
          </a:xfrm>
        </p:spPr>
        <p:txBody>
          <a:bodyPr anchor="b"/>
          <a:lstStyle>
            <a:lvl1pPr algn="l">
              <a:buNone/>
              <a:defRPr sz="1800" b="1"/>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p>
            <a:fld id="{670533F8-448C-4ADE-9CC0-9CD3A2023A6C}" type="datetimeFigureOut">
              <a:rPr kumimoji="1" lang="ja-JP" altLang="en-US" smtClean="0"/>
              <a:pPr/>
              <a:t>2015/5/13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16F6FD9-B7B6-4973-BC99-B5A1A9991604}"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fld id="{670533F8-448C-4ADE-9CC0-9CD3A2023A6C}" type="datetimeFigureOut">
              <a:rPr kumimoji="1" lang="ja-JP" altLang="en-US" smtClean="0"/>
              <a:pPr/>
              <a:t>2015/5/13</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C16F6FD9-B7B6-4973-BC99-B5A1A9991604}"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 21"/>
          <p:cNvSpPr>
            <a:spLocks noGrp="1"/>
          </p:cNvSpPr>
          <p:nvPr>
            <p:ph type="title"/>
          </p:nvPr>
        </p:nvSpPr>
        <p:spPr>
          <a:xfrm>
            <a:off x="457200" y="1143000"/>
            <a:ext cx="8229600" cy="1066800"/>
          </a:xfrm>
          <a:prstGeom prst="rect">
            <a:avLst/>
          </a:prstGeom>
        </p:spPr>
        <p:txBody>
          <a:bodyPr vert="horz" anchor="ctr">
            <a:normAutofit/>
          </a:bodyPr>
          <a:lstStyle/>
          <a:p>
            <a:r>
              <a:rPr kumimoji="0" lang="ja-JP" altLang="en-US" dirty="0" smtClean="0"/>
              <a:t>マスタ タイトルの書式設定</a:t>
            </a:r>
            <a:endParaRPr kumimoji="0" lang="en-US" dirty="0"/>
          </a:p>
        </p:txBody>
      </p:sp>
      <p:sp>
        <p:nvSpPr>
          <p:cNvPr id="13" name="テキスト プレースホルダ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ja-JP" altLang="en-US" dirty="0" smtClean="0"/>
              <a:t>マスタ テキストの書式設定</a:t>
            </a:r>
          </a:p>
          <a:p>
            <a:pPr lvl="1" eaLnBrk="1" latinLnBrk="0" hangingPunct="1"/>
            <a:r>
              <a:rPr kumimoji="0" lang="ja-JP" altLang="en-US" dirty="0" smtClean="0"/>
              <a:t>第 </a:t>
            </a:r>
            <a:r>
              <a:rPr kumimoji="0" lang="en-US" altLang="ja-JP" dirty="0" smtClean="0"/>
              <a:t>2 </a:t>
            </a:r>
            <a:r>
              <a:rPr kumimoji="0" lang="ja-JP" altLang="en-US" dirty="0" smtClean="0"/>
              <a:t>レベル</a:t>
            </a:r>
          </a:p>
          <a:p>
            <a:pPr lvl="2" eaLnBrk="1" latinLnBrk="0" hangingPunct="1"/>
            <a:r>
              <a:rPr kumimoji="0" lang="ja-JP" altLang="en-US" dirty="0" smtClean="0"/>
              <a:t>第 </a:t>
            </a:r>
            <a:r>
              <a:rPr kumimoji="0" lang="en-US" altLang="ja-JP" dirty="0" smtClean="0"/>
              <a:t>3 </a:t>
            </a:r>
            <a:r>
              <a:rPr kumimoji="0" lang="ja-JP" altLang="en-US" dirty="0" smtClean="0"/>
              <a:t>レベル</a:t>
            </a:r>
          </a:p>
          <a:p>
            <a:pPr lvl="3" eaLnBrk="1" latinLnBrk="0" hangingPunct="1"/>
            <a:r>
              <a:rPr kumimoji="0" lang="ja-JP" altLang="en-US" dirty="0" smtClean="0"/>
              <a:t>第 </a:t>
            </a:r>
            <a:r>
              <a:rPr kumimoji="0" lang="en-US" altLang="ja-JP" dirty="0" smtClean="0"/>
              <a:t>4 </a:t>
            </a:r>
            <a:r>
              <a:rPr kumimoji="0" lang="ja-JP" altLang="en-US" dirty="0" smtClean="0"/>
              <a:t>レベル</a:t>
            </a:r>
          </a:p>
          <a:p>
            <a:pPr lvl="4" eaLnBrk="1" latinLnBrk="0" hangingPunct="1"/>
            <a:r>
              <a:rPr kumimoji="0" lang="ja-JP" altLang="en-US" dirty="0" smtClean="0"/>
              <a:t>第 </a:t>
            </a:r>
            <a:r>
              <a:rPr kumimoji="0" lang="en-US" altLang="ja-JP" dirty="0" smtClean="0"/>
              <a:t>5 </a:t>
            </a:r>
            <a:r>
              <a:rPr kumimoji="0" lang="ja-JP" altLang="en-US" dirty="0" smtClean="0"/>
              <a:t>レベル</a:t>
            </a:r>
            <a:endParaRPr kumimoji="0" lang="en-US" dirty="0"/>
          </a:p>
        </p:txBody>
      </p:sp>
      <p:sp>
        <p:nvSpPr>
          <p:cNvPr id="14" name="日付プレースホルダ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670533F8-448C-4ADE-9CC0-9CD3A2023A6C}" type="datetimeFigureOut">
              <a:rPr kumimoji="1" lang="ja-JP" altLang="en-US" smtClean="0"/>
              <a:pPr/>
              <a:t>2015/5/13</a:t>
            </a:fld>
            <a:endParaRPr kumimoji="1" lang="ja-JP" altLang="en-US"/>
          </a:p>
        </p:txBody>
      </p:sp>
      <p:sp>
        <p:nvSpPr>
          <p:cNvPr id="3" name="フッター プレースホルダ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kumimoji="1" lang="ja-JP" altLang="en-US"/>
          </a:p>
        </p:txBody>
      </p:sp>
      <p:sp>
        <p:nvSpPr>
          <p:cNvPr id="23" name="スライド番号プレースホルダ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C16F6FD9-B7B6-4973-BC99-B5A1A9991604}"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4117" r:id="rId1"/>
    <p:sldLayoutId id="2147484118" r:id="rId2"/>
    <p:sldLayoutId id="2147484119" r:id="rId3"/>
    <p:sldLayoutId id="2147484120" r:id="rId4"/>
    <p:sldLayoutId id="2147484121" r:id="rId5"/>
    <p:sldLayoutId id="2147484122" r:id="rId6"/>
    <p:sldLayoutId id="2147484123" r:id="rId7"/>
    <p:sldLayoutId id="2147484124" r:id="rId8"/>
    <p:sldLayoutId id="2147484125" r:id="rId9"/>
    <p:sldLayoutId id="2147484126" r:id="rId10"/>
    <p:sldLayoutId id="2147484127" r:id="rId11"/>
  </p:sldLayoutIdLst>
  <p:txStyles>
    <p:titleStyle>
      <a:lvl1pPr algn="l" rtl="0" eaLnBrk="1" latinLnBrk="0" hangingPunct="1">
        <a:spcBef>
          <a:spcPct val="0"/>
        </a:spcBef>
        <a:buNone/>
        <a:defRPr kumimoji="1" sz="4000" kern="1200">
          <a:solidFill>
            <a:srgbClr val="00B0F0"/>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2132856"/>
            <a:ext cx="8458200" cy="1470025"/>
          </a:xfrm>
        </p:spPr>
        <p:txBody>
          <a:bodyPr>
            <a:normAutofit/>
          </a:bodyPr>
          <a:lstStyle/>
          <a:p>
            <a:r>
              <a:rPr kumimoji="1" lang="ja-JP" altLang="en-US" dirty="0" smtClean="0">
                <a:solidFill>
                  <a:schemeClr val="tx1"/>
                </a:solidFill>
              </a:rPr>
              <a:t>アントレプレナーシップ入門</a:t>
            </a:r>
            <a:r>
              <a:rPr kumimoji="1" lang="en-US" altLang="ja-JP" dirty="0" smtClean="0">
                <a:solidFill>
                  <a:schemeClr val="tx1"/>
                </a:solidFill>
              </a:rPr>
              <a:t/>
            </a:r>
            <a:br>
              <a:rPr kumimoji="1" lang="en-US" altLang="ja-JP" dirty="0" smtClean="0">
                <a:solidFill>
                  <a:schemeClr val="tx1"/>
                </a:solidFill>
              </a:rPr>
            </a:br>
            <a:r>
              <a:rPr lang="ja-JP" altLang="en-US" sz="3200" dirty="0" smtClean="0">
                <a:solidFill>
                  <a:schemeClr val="tx1"/>
                </a:solidFill>
              </a:rPr>
              <a:t>ベンチャーの創造を学ぶ</a:t>
            </a:r>
            <a:endParaRPr kumimoji="1" lang="ja-JP" altLang="en-US" sz="3200" dirty="0">
              <a:solidFill>
                <a:schemeClr val="tx1"/>
              </a:solidFill>
            </a:endParaRPr>
          </a:p>
        </p:txBody>
      </p:sp>
      <p:sp>
        <p:nvSpPr>
          <p:cNvPr id="3" name="サブタイトル 2"/>
          <p:cNvSpPr>
            <a:spLocks noGrp="1"/>
          </p:cNvSpPr>
          <p:nvPr>
            <p:ph type="subTitle" idx="1"/>
          </p:nvPr>
        </p:nvSpPr>
        <p:spPr>
          <a:xfrm>
            <a:off x="395536" y="4509120"/>
            <a:ext cx="7702624" cy="753497"/>
          </a:xfrm>
        </p:spPr>
        <p:txBody>
          <a:bodyPr>
            <a:normAutofit/>
          </a:bodyPr>
          <a:lstStyle/>
          <a:p>
            <a:r>
              <a:rPr kumimoji="1" lang="ja-JP" altLang="en-US" dirty="0" smtClean="0">
                <a:solidFill>
                  <a:schemeClr val="tx1"/>
                </a:solidFill>
              </a:rPr>
              <a:t>第</a:t>
            </a:r>
            <a:r>
              <a:rPr kumimoji="1" lang="en-US" altLang="ja-JP" dirty="0" smtClean="0">
                <a:solidFill>
                  <a:schemeClr val="tx1"/>
                </a:solidFill>
              </a:rPr>
              <a:t>10</a:t>
            </a:r>
            <a:r>
              <a:rPr kumimoji="1" lang="ja-JP" altLang="en-US" dirty="0" smtClean="0">
                <a:solidFill>
                  <a:schemeClr val="tx1"/>
                </a:solidFill>
              </a:rPr>
              <a:t>章　最良チームをつくる</a:t>
            </a:r>
            <a:endParaRPr kumimoji="1" lang="ja-JP" alt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692696"/>
            <a:ext cx="8229600" cy="1066800"/>
          </a:xfrm>
        </p:spPr>
        <p:txBody>
          <a:bodyPr>
            <a:normAutofit/>
          </a:bodyPr>
          <a:lstStyle/>
          <a:p>
            <a:r>
              <a:rPr kumimoji="1" lang="ja-JP" altLang="en-US" sz="3600" dirty="0" smtClean="0">
                <a:solidFill>
                  <a:srgbClr val="00B0F0"/>
                </a:solidFill>
              </a:rPr>
              <a:t>チャレンジ課題</a:t>
            </a:r>
            <a:endParaRPr kumimoji="1" lang="ja-JP" altLang="en-US" sz="3600" dirty="0">
              <a:solidFill>
                <a:srgbClr val="00B0F0"/>
              </a:solidFill>
            </a:endParaRPr>
          </a:p>
        </p:txBody>
      </p:sp>
      <p:sp>
        <p:nvSpPr>
          <p:cNvPr id="3" name="コンテンツ プレースホルダ 2"/>
          <p:cNvSpPr>
            <a:spLocks noGrp="1"/>
          </p:cNvSpPr>
          <p:nvPr>
            <p:ph idx="1"/>
          </p:nvPr>
        </p:nvSpPr>
        <p:spPr>
          <a:xfrm>
            <a:off x="70992" y="1916832"/>
            <a:ext cx="9073008" cy="4680520"/>
          </a:xfrm>
        </p:spPr>
        <p:txBody>
          <a:bodyPr>
            <a:normAutofit/>
          </a:bodyPr>
          <a:lstStyle/>
          <a:p>
            <a:pPr>
              <a:buNone/>
            </a:pPr>
            <a:r>
              <a:rPr lang="ja-JP" altLang="en-US" dirty="0" smtClean="0"/>
              <a:t>①　</a:t>
            </a:r>
            <a:r>
              <a:rPr lang="ja-JP" altLang="ja-JP" dirty="0" smtClean="0"/>
              <a:t>あなた</a:t>
            </a:r>
            <a:r>
              <a:rPr lang="ja-JP" altLang="ja-JP" dirty="0"/>
              <a:t>が起業すると仮定した</a:t>
            </a:r>
            <a:r>
              <a:rPr lang="ja-JP" altLang="ja-JP" dirty="0" smtClean="0"/>
              <a:t>場合</a:t>
            </a:r>
            <a:r>
              <a:rPr lang="ja-JP" altLang="en-US" dirty="0" smtClean="0"/>
              <a:t>，</a:t>
            </a:r>
            <a:r>
              <a:rPr lang="ja-JP" altLang="ja-JP" dirty="0" smtClean="0"/>
              <a:t>独り</a:t>
            </a:r>
            <a:r>
              <a:rPr lang="ja-JP" altLang="ja-JP" dirty="0"/>
              <a:t>とチームのどちらを選びますか。それはなぜですか</a:t>
            </a:r>
            <a:r>
              <a:rPr lang="ja-JP" altLang="ja-JP" dirty="0" smtClean="0"/>
              <a:t>。</a:t>
            </a:r>
            <a:endParaRPr lang="en-US" altLang="ja-JP" dirty="0" smtClean="0"/>
          </a:p>
          <a:p>
            <a:endParaRPr lang="ja-JP" altLang="ja-JP" dirty="0"/>
          </a:p>
          <a:p>
            <a:pPr>
              <a:buNone/>
            </a:pPr>
            <a:r>
              <a:rPr lang="ja-JP" altLang="en-US" dirty="0" smtClean="0"/>
              <a:t>②　</a:t>
            </a:r>
            <a:r>
              <a:rPr lang="ja-JP" altLang="ja-JP" dirty="0" smtClean="0"/>
              <a:t>起業</a:t>
            </a:r>
            <a:r>
              <a:rPr lang="ja-JP" altLang="ja-JP" dirty="0"/>
              <a:t>チームが経営チームへと変化を遂げるために</a:t>
            </a:r>
            <a:r>
              <a:rPr lang="ja-JP" altLang="ja-JP" dirty="0" smtClean="0"/>
              <a:t>は</a:t>
            </a:r>
            <a:r>
              <a:rPr lang="ja-JP" altLang="en-US" dirty="0" smtClean="0"/>
              <a:t>，</a:t>
            </a:r>
            <a:r>
              <a:rPr lang="ja-JP" altLang="ja-JP" dirty="0" smtClean="0"/>
              <a:t>経営者</a:t>
            </a:r>
            <a:r>
              <a:rPr lang="ja-JP" altLang="ja-JP" dirty="0"/>
              <a:t>自身の成長のために必要な条件とは何ですか</a:t>
            </a:r>
            <a:r>
              <a:rPr lang="ja-JP" altLang="ja-JP" dirty="0" smtClean="0"/>
              <a:t>。</a:t>
            </a:r>
            <a:endParaRPr lang="en-US" altLang="ja-JP" dirty="0" smtClean="0"/>
          </a:p>
          <a:p>
            <a:pPr lvl="1"/>
            <a:r>
              <a:rPr lang="ja-JP" altLang="ja-JP" dirty="0" smtClean="0"/>
              <a:t>具体的</a:t>
            </a:r>
            <a:r>
              <a:rPr lang="ja-JP" altLang="ja-JP" dirty="0"/>
              <a:t>な例を挙げて説明してみて下さい。</a:t>
            </a:r>
          </a:p>
        </p:txBody>
      </p:sp>
      <p:sp>
        <p:nvSpPr>
          <p:cNvPr id="4" name="スライド番号プレースホルダー 3"/>
          <p:cNvSpPr>
            <a:spLocks noGrp="1"/>
          </p:cNvSpPr>
          <p:nvPr>
            <p:ph type="sldNum" sz="quarter" idx="12"/>
          </p:nvPr>
        </p:nvSpPr>
        <p:spPr/>
        <p:txBody>
          <a:bodyPr/>
          <a:lstStyle/>
          <a:p>
            <a:fld id="{C16F6FD9-B7B6-4973-BC99-B5A1A9991604}" type="slidenum">
              <a:rPr kumimoji="1" lang="ja-JP" altLang="en-US" smtClean="0"/>
              <a:pPr/>
              <a:t>10</a:t>
            </a:fld>
            <a:endParaRPr kumimoji="1" lang="ja-JP" altLang="en-US"/>
          </a:p>
        </p:txBody>
      </p:sp>
    </p:spTree>
    <p:extLst>
      <p:ext uri="{BB962C8B-B14F-4D97-AF65-F5344CB8AC3E}">
        <p14:creationId xmlns="" xmlns:p14="http://schemas.microsoft.com/office/powerpoint/2010/main" val="686035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395536" y="764704"/>
            <a:ext cx="7456872" cy="994122"/>
          </a:xfrm>
        </p:spPr>
        <p:txBody>
          <a:bodyPr>
            <a:normAutofit/>
          </a:bodyPr>
          <a:lstStyle/>
          <a:p>
            <a:r>
              <a:rPr lang="ja-JP" altLang="en-US" sz="3600" dirty="0"/>
              <a:t>イントロダクション</a:t>
            </a:r>
            <a:endParaRPr kumimoji="1" lang="ja-JP" altLang="en-US" sz="3600" dirty="0">
              <a:solidFill>
                <a:srgbClr val="00B0F0"/>
              </a:solidFill>
            </a:endParaRPr>
          </a:p>
        </p:txBody>
      </p:sp>
      <p:sp>
        <p:nvSpPr>
          <p:cNvPr id="2" name="コンテンツ プレースホルダ 1"/>
          <p:cNvSpPr>
            <a:spLocks noGrp="1"/>
          </p:cNvSpPr>
          <p:nvPr>
            <p:ph idx="1"/>
          </p:nvPr>
        </p:nvSpPr>
        <p:spPr>
          <a:xfrm>
            <a:off x="179512" y="1772816"/>
            <a:ext cx="8784976" cy="4585696"/>
          </a:xfrm>
        </p:spPr>
        <p:txBody>
          <a:bodyPr>
            <a:normAutofit/>
          </a:bodyPr>
          <a:lstStyle/>
          <a:p>
            <a:r>
              <a:rPr lang="ja-JP" altLang="en-US" sz="2400" dirty="0" smtClean="0"/>
              <a:t>起業</a:t>
            </a:r>
            <a:r>
              <a:rPr lang="ja-JP" altLang="en-US" sz="2400" dirty="0"/>
              <a:t>を考えるアントレプレナーが独りでする</a:t>
            </a:r>
            <a:r>
              <a:rPr lang="ja-JP" altLang="en-US" sz="2400" dirty="0" smtClean="0"/>
              <a:t>か，仲間</a:t>
            </a:r>
            <a:r>
              <a:rPr lang="ja-JP" altLang="en-US" sz="2400" dirty="0"/>
              <a:t>とやるべきか</a:t>
            </a:r>
            <a:r>
              <a:rPr lang="ja-JP" altLang="en-US" sz="2400" dirty="0" smtClean="0"/>
              <a:t>。</a:t>
            </a:r>
            <a:endParaRPr lang="en-US" altLang="ja-JP" sz="2400" dirty="0" smtClean="0"/>
          </a:p>
          <a:p>
            <a:pPr lvl="1"/>
            <a:r>
              <a:rPr lang="ja-JP" altLang="en-US" sz="2400" dirty="0" smtClean="0"/>
              <a:t>陥りがち</a:t>
            </a:r>
            <a:r>
              <a:rPr lang="ja-JP" altLang="en-US" sz="2400" dirty="0"/>
              <a:t>なジレンマはなぜ生まれるのだろうか</a:t>
            </a:r>
            <a:r>
              <a:rPr lang="ja-JP" altLang="en-US" sz="2400" dirty="0" smtClean="0"/>
              <a:t>？</a:t>
            </a:r>
            <a:endParaRPr lang="en-US" altLang="ja-JP" sz="2400" dirty="0" smtClean="0"/>
          </a:p>
          <a:p>
            <a:pPr lvl="1"/>
            <a:endParaRPr lang="ja-JP" altLang="en-US" sz="2400" dirty="0"/>
          </a:p>
          <a:p>
            <a:r>
              <a:rPr lang="ja-JP" altLang="en-US" sz="2400" dirty="0" smtClean="0"/>
              <a:t>起業</a:t>
            </a:r>
            <a:r>
              <a:rPr lang="ja-JP" altLang="en-US" sz="2400" dirty="0"/>
              <a:t>チームをつくって起業する場合</a:t>
            </a:r>
            <a:r>
              <a:rPr lang="ja-JP" altLang="en-US" sz="2400" dirty="0" smtClean="0"/>
              <a:t>に，どの</a:t>
            </a:r>
            <a:r>
              <a:rPr lang="ja-JP" altLang="en-US" sz="2400" dirty="0"/>
              <a:t>ような役割のメンバーで構成するべきか</a:t>
            </a:r>
            <a:r>
              <a:rPr lang="ja-JP" altLang="en-US" sz="2400" dirty="0" smtClean="0"/>
              <a:t>。</a:t>
            </a:r>
            <a:endParaRPr lang="en-US" altLang="ja-JP" sz="2400" dirty="0" smtClean="0"/>
          </a:p>
          <a:p>
            <a:pPr lvl="1"/>
            <a:r>
              <a:rPr lang="ja-JP" altLang="en-US" sz="2400" dirty="0" smtClean="0"/>
              <a:t>チームメンバー</a:t>
            </a:r>
            <a:r>
              <a:rPr lang="ja-JP" altLang="en-US" sz="2400" dirty="0"/>
              <a:t>の関係・役割などを検討</a:t>
            </a:r>
            <a:r>
              <a:rPr lang="ja-JP" altLang="en-US" sz="2400" dirty="0" smtClean="0"/>
              <a:t>して，起業</a:t>
            </a:r>
            <a:r>
              <a:rPr lang="ja-JP" altLang="en-US" sz="2400" dirty="0"/>
              <a:t>のジレンマを克服するべきだという</a:t>
            </a:r>
            <a:r>
              <a:rPr lang="ja-JP" altLang="en-US" sz="2400" dirty="0" smtClean="0"/>
              <a:t>こと</a:t>
            </a:r>
            <a:endParaRPr lang="en-US" altLang="ja-JP" sz="2400" dirty="0" smtClean="0"/>
          </a:p>
          <a:p>
            <a:pPr lvl="1"/>
            <a:endParaRPr lang="ja-JP" altLang="en-US" sz="2400" dirty="0"/>
          </a:p>
          <a:p>
            <a:r>
              <a:rPr lang="ja-JP" altLang="en-US" sz="2400" dirty="0" smtClean="0"/>
              <a:t>事業</a:t>
            </a:r>
            <a:r>
              <a:rPr lang="ja-JP" altLang="en-US" sz="2400" dirty="0"/>
              <a:t>成長を続ける</a:t>
            </a:r>
            <a:r>
              <a:rPr lang="ja-JP" altLang="en-US" sz="2400" dirty="0" smtClean="0"/>
              <a:t>場合，アントレプレナー</a:t>
            </a:r>
            <a:r>
              <a:rPr lang="ja-JP" altLang="en-US" sz="2400" dirty="0"/>
              <a:t>と起業チームのあり方</a:t>
            </a:r>
            <a:r>
              <a:rPr lang="ja-JP" altLang="en-US" sz="2400" dirty="0" smtClean="0"/>
              <a:t>は，どの</a:t>
            </a:r>
            <a:r>
              <a:rPr lang="ja-JP" altLang="en-US" sz="2400" dirty="0"/>
              <a:t>ように変化していくべきなのか。</a:t>
            </a:r>
            <a:endParaRPr lang="en-US" altLang="ja-JP" sz="24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yber」＋「bozu」=Cybozu"/>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6372200" y="6008712"/>
            <a:ext cx="2695575" cy="228600"/>
          </a:xfrm>
          <a:prstGeom prst="rect">
            <a:avLst/>
          </a:prstGeom>
          <a:noFill/>
          <a:extLst>
            <a:ext uri="{909E8E84-426E-40DD-AFC4-6F175D3DCCD1}">
              <a14:hiddenFill xmlns="" xmlns:a14="http://schemas.microsoft.com/office/drawing/2010/main">
                <a:solidFill>
                  <a:srgbClr val="FFFFFF"/>
                </a:solidFill>
              </a14:hiddenFill>
            </a:ext>
          </a:extLst>
        </p:spPr>
      </p:pic>
      <p:sp>
        <p:nvSpPr>
          <p:cNvPr id="4" name="タイトル 2"/>
          <p:cNvSpPr txBox="1">
            <a:spLocks/>
          </p:cNvSpPr>
          <p:nvPr/>
        </p:nvSpPr>
        <p:spPr>
          <a:xfrm>
            <a:off x="107504" y="620688"/>
            <a:ext cx="8748464" cy="994122"/>
          </a:xfrm>
          <a:prstGeom prst="rect">
            <a:avLst/>
          </a:prstGeom>
        </p:spPr>
        <p:txBody>
          <a:bodyPr>
            <a:normAutofit/>
          </a:bodyPr>
          <a:lstStyle>
            <a:lvl1pPr algn="l" rtl="0" eaLnBrk="1" latinLnBrk="0" hangingPunct="1">
              <a:spcBef>
                <a:spcPct val="0"/>
              </a:spcBef>
              <a:buNone/>
              <a:defRPr kumimoji="1" sz="4000" kern="1200">
                <a:solidFill>
                  <a:srgbClr val="00B0F0"/>
                </a:solidFill>
                <a:latin typeface="+mj-lt"/>
                <a:ea typeface="+mj-ea"/>
                <a:cs typeface="+mj-cs"/>
              </a:defRPr>
            </a:lvl1pPr>
          </a:lstStyle>
          <a:p>
            <a:r>
              <a:rPr lang="ja-JP" altLang="en-US" sz="3600" b="1" dirty="0" smtClean="0"/>
              <a:t>　</a:t>
            </a:r>
            <a:r>
              <a:rPr lang="en-US" altLang="ja-JP" sz="3600" dirty="0" smtClean="0"/>
              <a:t>CASE</a:t>
            </a:r>
            <a:r>
              <a:rPr lang="ja-JP" altLang="en-US" sz="3600" dirty="0" smtClean="0"/>
              <a:t>　サイボウズ株式会社</a:t>
            </a:r>
            <a:endParaRPr lang="ja-JP" altLang="en-US" sz="3600" dirty="0"/>
          </a:p>
        </p:txBody>
      </p:sp>
      <p:pic>
        <p:nvPicPr>
          <p:cNvPr id="1029" name="Picture 5" descr="http://cybozu.co.jp/company/images/bis_strategy_ph04.gif"/>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444208" y="3946748"/>
            <a:ext cx="2571750" cy="1714500"/>
          </a:xfrm>
          <a:prstGeom prst="rect">
            <a:avLst/>
          </a:prstGeom>
          <a:noFill/>
          <a:extLst>
            <a:ext uri="{909E8E84-426E-40DD-AFC4-6F175D3DCCD1}">
              <a14:hiddenFill xmlns="" xmlns:a14="http://schemas.microsoft.com/office/drawing/2010/main">
                <a:solidFill>
                  <a:srgbClr val="FFFFFF"/>
                </a:solidFill>
              </a14:hiddenFill>
            </a:ext>
          </a:extLst>
        </p:spPr>
      </p:pic>
      <p:pic>
        <p:nvPicPr>
          <p:cNvPr id="1030" name="Picture 6"/>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98400" y="3917776"/>
            <a:ext cx="6273800" cy="28956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 name="サブタイトル 2"/>
          <p:cNvSpPr txBox="1">
            <a:spLocks/>
          </p:cNvSpPr>
          <p:nvPr/>
        </p:nvSpPr>
        <p:spPr>
          <a:xfrm>
            <a:off x="5796136" y="1628800"/>
            <a:ext cx="3672408" cy="753497"/>
          </a:xfrm>
          <a:prstGeom prst="rect">
            <a:avLst/>
          </a:prstGeom>
        </p:spPr>
        <p:txBody>
          <a:bodyPr>
            <a:normAutofit/>
          </a:bodyPr>
          <a:lstStyle>
            <a:lvl1pPr marL="365760" indent="-256032" algn="l" rtl="0" eaLnBrk="1" latinLnBrk="0" hangingPunct="1">
              <a:spcBef>
                <a:spcPts val="300"/>
              </a:spcBef>
              <a:buClr>
                <a:schemeClr val="accent3"/>
              </a:buClr>
              <a:buFont typeface="Georgia"/>
              <a:buChar char="•"/>
              <a:defRPr kumimoji="1"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a:lstStyle>
          <a:p>
            <a:pPr marL="109728" indent="0">
              <a:buNone/>
            </a:pPr>
            <a:r>
              <a:rPr lang="ja-JP" altLang="en-US" sz="2000" dirty="0" smtClean="0"/>
              <a:t>「世界中のチームに力を」</a:t>
            </a:r>
            <a:endParaRPr lang="ja-JP" altLang="en-US" sz="2000" dirty="0"/>
          </a:p>
        </p:txBody>
      </p:sp>
      <p:pic>
        <p:nvPicPr>
          <p:cNvPr id="1031" name="Picture 7"/>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6425505" y="2059682"/>
            <a:ext cx="2466975" cy="16573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9" name="テキスト ボックス 8"/>
          <p:cNvSpPr txBox="1"/>
          <p:nvPr/>
        </p:nvSpPr>
        <p:spPr>
          <a:xfrm>
            <a:off x="6263680" y="3717032"/>
            <a:ext cx="2880320" cy="253916"/>
          </a:xfrm>
          <a:prstGeom prst="rect">
            <a:avLst/>
          </a:prstGeom>
          <a:noFill/>
        </p:spPr>
        <p:txBody>
          <a:bodyPr wrap="square" rtlCol="0">
            <a:spAutoFit/>
          </a:bodyPr>
          <a:lstStyle/>
          <a:p>
            <a:r>
              <a:rPr kumimoji="1" lang="ja-JP" altLang="en-US" sz="1000" dirty="0" smtClean="0"/>
              <a:t>（企業ウェブサイトより）</a:t>
            </a:r>
            <a:endParaRPr kumimoji="1" lang="ja-JP" altLang="en-US" sz="1000" dirty="0"/>
          </a:p>
        </p:txBody>
      </p:sp>
      <p:pic>
        <p:nvPicPr>
          <p:cNvPr id="2050" name="Picture 2"/>
          <p:cNvPicPr>
            <a:picLocks noChangeAspect="1" noChangeArrowheads="1"/>
          </p:cNvPicPr>
          <p:nvPr/>
        </p:nvPicPr>
        <p:blipFill>
          <a:blip r:embed="rId7" cstate="print"/>
          <a:srcRect/>
          <a:stretch>
            <a:fillRect/>
          </a:stretch>
        </p:blipFill>
        <p:spPr bwMode="auto">
          <a:xfrm>
            <a:off x="395536" y="1628800"/>
            <a:ext cx="5391150" cy="1695450"/>
          </a:xfrm>
          <a:prstGeom prst="rect">
            <a:avLst/>
          </a:prstGeom>
          <a:noFill/>
          <a:ln w="9525">
            <a:noFill/>
            <a:miter lim="800000"/>
            <a:headEnd/>
            <a:tailEnd/>
          </a:ln>
          <a:effectLst/>
        </p:spPr>
      </p:pic>
    </p:spTree>
    <p:extLst>
      <p:ext uri="{BB962C8B-B14F-4D97-AF65-F5344CB8AC3E}">
        <p14:creationId xmlns="" xmlns:p14="http://schemas.microsoft.com/office/powerpoint/2010/main" val="94252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txBox="1">
            <a:spLocks/>
          </p:cNvSpPr>
          <p:nvPr/>
        </p:nvSpPr>
        <p:spPr>
          <a:xfrm>
            <a:off x="611560" y="1988840"/>
            <a:ext cx="5328592" cy="576064"/>
          </a:xfrm>
          <a:prstGeom prst="rect">
            <a:avLst/>
          </a:prstGeom>
        </p:spPr>
        <p:txBody>
          <a:bodyPr>
            <a:normAutofit/>
          </a:bodyPr>
          <a:lstStyle>
            <a:lvl1pPr algn="l" rtl="0" eaLnBrk="1" latinLnBrk="0" hangingPunct="1">
              <a:spcBef>
                <a:spcPct val="0"/>
              </a:spcBef>
              <a:buNone/>
              <a:defRPr kumimoji="1" sz="4000" kern="1200">
                <a:solidFill>
                  <a:srgbClr val="00B0F0"/>
                </a:solidFill>
                <a:latin typeface="+mj-lt"/>
                <a:ea typeface="+mj-ea"/>
                <a:cs typeface="+mj-cs"/>
              </a:defRPr>
            </a:lvl1pPr>
          </a:lstStyle>
          <a:p>
            <a:r>
              <a:rPr lang="ja-JP" altLang="en-US" sz="2400" dirty="0" smtClean="0"/>
              <a:t>起業時の最大の状況選択の１つ</a:t>
            </a:r>
            <a:endParaRPr lang="ja-JP" altLang="en-US" sz="2400" dirty="0"/>
          </a:p>
        </p:txBody>
      </p:sp>
      <p:sp>
        <p:nvSpPr>
          <p:cNvPr id="4" name="テキスト ボックス 3"/>
          <p:cNvSpPr txBox="1"/>
          <p:nvPr/>
        </p:nvSpPr>
        <p:spPr>
          <a:xfrm>
            <a:off x="539552" y="908720"/>
            <a:ext cx="7632848" cy="646331"/>
          </a:xfrm>
          <a:prstGeom prst="rect">
            <a:avLst/>
          </a:prstGeom>
          <a:noFill/>
        </p:spPr>
        <p:txBody>
          <a:bodyPr wrap="square" rtlCol="0">
            <a:spAutoFit/>
          </a:bodyPr>
          <a:lstStyle/>
          <a:p>
            <a:r>
              <a:rPr kumimoji="1" lang="ja-JP" altLang="en-US" sz="3600" dirty="0" smtClean="0">
                <a:solidFill>
                  <a:srgbClr val="00B0F0"/>
                </a:solidFill>
                <a:latin typeface="+mj-ea"/>
                <a:ea typeface="+mj-ea"/>
              </a:rPr>
              <a:t>１　起業のジレンマ</a:t>
            </a:r>
            <a:endParaRPr kumimoji="1" lang="ja-JP" altLang="en-US" sz="3600" dirty="0">
              <a:solidFill>
                <a:srgbClr val="00B0F0"/>
              </a:solidFill>
              <a:latin typeface="+mj-ea"/>
              <a:ea typeface="+mj-ea"/>
            </a:endParaRPr>
          </a:p>
        </p:txBody>
      </p:sp>
      <p:pic>
        <p:nvPicPr>
          <p:cNvPr id="1026" name="Picture 2"/>
          <p:cNvPicPr>
            <a:picLocks noChangeAspect="1" noChangeArrowheads="1"/>
          </p:cNvPicPr>
          <p:nvPr/>
        </p:nvPicPr>
        <p:blipFill>
          <a:blip r:embed="rId3" cstate="print"/>
          <a:srcRect/>
          <a:stretch>
            <a:fillRect/>
          </a:stretch>
        </p:blipFill>
        <p:spPr bwMode="auto">
          <a:xfrm>
            <a:off x="827584" y="2708920"/>
            <a:ext cx="7272808" cy="3111256"/>
          </a:xfrm>
          <a:prstGeom prst="rect">
            <a:avLst/>
          </a:prstGeom>
          <a:noFill/>
          <a:ln w="9525">
            <a:noFill/>
            <a:miter lim="800000"/>
            <a:headEnd/>
            <a:tailEnd/>
          </a:ln>
          <a:effectLst/>
        </p:spPr>
      </p:pic>
    </p:spTree>
    <p:extLst>
      <p:ext uri="{BB962C8B-B14F-4D97-AF65-F5344CB8AC3E}">
        <p14:creationId xmlns="" xmlns:p14="http://schemas.microsoft.com/office/powerpoint/2010/main" val="20488924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483768" y="2289646"/>
            <a:ext cx="3960440" cy="923330"/>
          </a:xfrm>
          <a:prstGeom prst="rect">
            <a:avLst/>
          </a:prstGeom>
          <a:noFill/>
        </p:spPr>
        <p:txBody>
          <a:bodyPr wrap="square">
            <a:spAutoFit/>
          </a:bodyPr>
          <a:lstStyle/>
          <a:p>
            <a:pPr algn="ctr"/>
            <a:r>
              <a:rPr lang="ja-JP" altLang="en-US" b="1" dirty="0" smtClean="0"/>
              <a:t>人間関係</a:t>
            </a:r>
            <a:r>
              <a:rPr lang="en-US" altLang="ja-JP" b="1" dirty="0" smtClean="0"/>
              <a:t>(Relationship)</a:t>
            </a:r>
          </a:p>
          <a:p>
            <a:pPr algn="ctr"/>
            <a:r>
              <a:rPr lang="ja-JP" altLang="en-US" dirty="0" smtClean="0"/>
              <a:t>友人家族　</a:t>
            </a:r>
            <a:r>
              <a:rPr lang="en-US" altLang="ja-JP" dirty="0" smtClean="0"/>
              <a:t>vs.  </a:t>
            </a:r>
            <a:r>
              <a:rPr lang="ja-JP" altLang="en-US" dirty="0" smtClean="0"/>
              <a:t>知り合い</a:t>
            </a:r>
            <a:r>
              <a:rPr lang="ja-JP" altLang="en-US" dirty="0"/>
              <a:t>　</a:t>
            </a:r>
            <a:r>
              <a:rPr lang="en-US" altLang="ja-JP" dirty="0"/>
              <a:t>vs. </a:t>
            </a:r>
            <a:r>
              <a:rPr lang="ja-JP" altLang="en-US" dirty="0" smtClean="0"/>
              <a:t>元同僚</a:t>
            </a:r>
            <a:endParaRPr lang="en-US" altLang="ja-JP" dirty="0" smtClean="0"/>
          </a:p>
          <a:p>
            <a:pPr algn="ctr"/>
            <a:r>
              <a:rPr lang="ja-JP" altLang="en-US" dirty="0"/>
              <a:t>均質なチーム　</a:t>
            </a:r>
            <a:r>
              <a:rPr lang="en-US" altLang="ja-JP" dirty="0"/>
              <a:t>vs. </a:t>
            </a:r>
            <a:r>
              <a:rPr lang="en-US" altLang="ja-JP" dirty="0" smtClean="0"/>
              <a:t> </a:t>
            </a:r>
            <a:r>
              <a:rPr lang="ja-JP" altLang="en-US" dirty="0" smtClean="0"/>
              <a:t>多様性の</a:t>
            </a:r>
            <a:r>
              <a:rPr lang="ja-JP" altLang="en-US" dirty="0"/>
              <a:t>チーム</a:t>
            </a:r>
            <a:endParaRPr lang="en-US" altLang="ja-JP" dirty="0" smtClean="0"/>
          </a:p>
        </p:txBody>
      </p:sp>
      <p:cxnSp>
        <p:nvCxnSpPr>
          <p:cNvPr id="4" name="直線矢印コネクタ 3"/>
          <p:cNvCxnSpPr/>
          <p:nvPr/>
        </p:nvCxnSpPr>
        <p:spPr>
          <a:xfrm flipV="1">
            <a:off x="2155741" y="3356992"/>
            <a:ext cx="1408147" cy="1236910"/>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323528" y="4665910"/>
            <a:ext cx="3672408" cy="923330"/>
          </a:xfrm>
          <a:prstGeom prst="rect">
            <a:avLst/>
          </a:prstGeom>
          <a:noFill/>
        </p:spPr>
        <p:txBody>
          <a:bodyPr wrap="square">
            <a:spAutoFit/>
          </a:bodyPr>
          <a:lstStyle/>
          <a:p>
            <a:pPr algn="ctr"/>
            <a:r>
              <a:rPr lang="ja-JP" altLang="en-US" b="1" dirty="0" smtClean="0"/>
              <a:t>役割（</a:t>
            </a:r>
            <a:r>
              <a:rPr lang="en-US" altLang="ja-JP" b="1" dirty="0" smtClean="0"/>
              <a:t>Roles</a:t>
            </a:r>
            <a:r>
              <a:rPr lang="ja-JP" altLang="en-US" b="1" dirty="0" smtClean="0"/>
              <a:t>）</a:t>
            </a:r>
            <a:endParaRPr lang="en-US" altLang="ja-JP" b="1" dirty="0" smtClean="0"/>
          </a:p>
          <a:p>
            <a:pPr algn="ctr"/>
            <a:r>
              <a:rPr lang="ja-JP" altLang="en-US" dirty="0" smtClean="0"/>
              <a:t>役割重複　</a:t>
            </a:r>
            <a:r>
              <a:rPr lang="en-US" altLang="ja-JP" dirty="0" smtClean="0"/>
              <a:t>vs. </a:t>
            </a:r>
            <a:r>
              <a:rPr lang="ja-JP" altLang="en-US" dirty="0" smtClean="0"/>
              <a:t>役割分担</a:t>
            </a:r>
            <a:endParaRPr lang="en-US" altLang="ja-JP" dirty="0" smtClean="0"/>
          </a:p>
          <a:p>
            <a:pPr algn="ctr"/>
            <a:r>
              <a:rPr lang="ja-JP" altLang="en-US" dirty="0" smtClean="0"/>
              <a:t>平等主義</a:t>
            </a:r>
            <a:r>
              <a:rPr lang="ja-JP" altLang="en-US" dirty="0"/>
              <a:t>　</a:t>
            </a:r>
            <a:r>
              <a:rPr lang="en-US" altLang="ja-JP" dirty="0"/>
              <a:t>vs. </a:t>
            </a:r>
            <a:r>
              <a:rPr lang="en-US" altLang="ja-JP" dirty="0" smtClean="0"/>
              <a:t> </a:t>
            </a:r>
            <a:r>
              <a:rPr lang="ja-JP" altLang="en-US" dirty="0" smtClean="0"/>
              <a:t>階層型</a:t>
            </a:r>
            <a:endParaRPr lang="en-US" altLang="ja-JP" dirty="0" smtClean="0"/>
          </a:p>
        </p:txBody>
      </p:sp>
      <p:sp>
        <p:nvSpPr>
          <p:cNvPr id="6" name="正方形/長方形 5"/>
          <p:cNvSpPr/>
          <p:nvPr/>
        </p:nvSpPr>
        <p:spPr>
          <a:xfrm>
            <a:off x="5292080" y="4653136"/>
            <a:ext cx="3672408" cy="923330"/>
          </a:xfrm>
          <a:prstGeom prst="rect">
            <a:avLst/>
          </a:prstGeom>
          <a:noFill/>
        </p:spPr>
        <p:txBody>
          <a:bodyPr wrap="square">
            <a:spAutoFit/>
          </a:bodyPr>
          <a:lstStyle/>
          <a:p>
            <a:pPr algn="ctr"/>
            <a:r>
              <a:rPr lang="ja-JP" altLang="en-US" b="1" dirty="0" smtClean="0"/>
              <a:t>報酬（</a:t>
            </a:r>
            <a:r>
              <a:rPr lang="en-US" altLang="ja-JP" b="1" dirty="0" smtClean="0"/>
              <a:t>Rewards</a:t>
            </a:r>
            <a:r>
              <a:rPr lang="ja-JP" altLang="en-US" b="1" dirty="0" smtClean="0"/>
              <a:t>）</a:t>
            </a:r>
            <a:endParaRPr lang="en-US" altLang="ja-JP" b="1" dirty="0" smtClean="0"/>
          </a:p>
          <a:p>
            <a:pPr algn="ctr"/>
            <a:r>
              <a:rPr lang="ja-JP" altLang="en-US" dirty="0" smtClean="0"/>
              <a:t>均等　</a:t>
            </a:r>
            <a:r>
              <a:rPr lang="en-US" altLang="ja-JP" dirty="0" smtClean="0"/>
              <a:t>vs. </a:t>
            </a:r>
            <a:r>
              <a:rPr lang="ja-JP" altLang="en-US" dirty="0" smtClean="0"/>
              <a:t>不</a:t>
            </a:r>
            <a:r>
              <a:rPr lang="ja-JP" altLang="en-US" dirty="0"/>
              <a:t>均等</a:t>
            </a:r>
            <a:endParaRPr lang="en-US" altLang="ja-JP" dirty="0" smtClean="0"/>
          </a:p>
          <a:p>
            <a:pPr algn="ctr"/>
            <a:r>
              <a:rPr lang="ja-JP" altLang="en-US" dirty="0" smtClean="0"/>
              <a:t>静的</a:t>
            </a:r>
            <a:r>
              <a:rPr lang="ja-JP" altLang="en-US" dirty="0"/>
              <a:t>契約　</a:t>
            </a:r>
            <a:r>
              <a:rPr lang="en-US" altLang="ja-JP" dirty="0"/>
              <a:t>vs. </a:t>
            </a:r>
            <a:r>
              <a:rPr lang="en-US" altLang="ja-JP" dirty="0" smtClean="0"/>
              <a:t> </a:t>
            </a:r>
            <a:r>
              <a:rPr lang="ja-JP" altLang="en-US" dirty="0" smtClean="0"/>
              <a:t>動的契約</a:t>
            </a:r>
            <a:endParaRPr lang="en-US" altLang="ja-JP" dirty="0" smtClean="0"/>
          </a:p>
        </p:txBody>
      </p:sp>
      <p:cxnSp>
        <p:nvCxnSpPr>
          <p:cNvPr id="7" name="直線矢印コネクタ 6"/>
          <p:cNvCxnSpPr/>
          <p:nvPr/>
        </p:nvCxnSpPr>
        <p:spPr>
          <a:xfrm flipH="1" flipV="1">
            <a:off x="5324093" y="3284984"/>
            <a:ext cx="1408147" cy="1236910"/>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flipH="1">
            <a:off x="3419872" y="5157192"/>
            <a:ext cx="2416260" cy="0"/>
          </a:xfrm>
          <a:prstGeom prst="straightConnector1">
            <a:avLst/>
          </a:prstGeom>
          <a:ln w="57150">
            <a:headEnd type="arrow"/>
            <a:tailEnd type="arrow"/>
          </a:ln>
        </p:spPr>
        <p:style>
          <a:lnRef idx="1">
            <a:schemeClr val="accent1"/>
          </a:lnRef>
          <a:fillRef idx="0">
            <a:schemeClr val="accent1"/>
          </a:fillRef>
          <a:effectRef idx="0">
            <a:schemeClr val="accent1"/>
          </a:effectRef>
          <a:fontRef idx="minor">
            <a:schemeClr val="tx1"/>
          </a:fontRef>
        </p:style>
      </p:cxnSp>
      <p:sp>
        <p:nvSpPr>
          <p:cNvPr id="10" name="タイトル 2"/>
          <p:cNvSpPr txBox="1">
            <a:spLocks/>
          </p:cNvSpPr>
          <p:nvPr/>
        </p:nvSpPr>
        <p:spPr>
          <a:xfrm>
            <a:off x="395536" y="1340768"/>
            <a:ext cx="7704856" cy="504056"/>
          </a:xfrm>
          <a:prstGeom prst="rect">
            <a:avLst/>
          </a:prstGeom>
        </p:spPr>
        <p:txBody>
          <a:bodyPr>
            <a:normAutofit/>
          </a:bodyPr>
          <a:lstStyle>
            <a:lvl1pPr algn="l" rtl="0" eaLnBrk="1" latinLnBrk="0" hangingPunct="1">
              <a:spcBef>
                <a:spcPct val="0"/>
              </a:spcBef>
              <a:buNone/>
              <a:defRPr kumimoji="1" sz="4000" kern="1200">
                <a:solidFill>
                  <a:srgbClr val="00B0F0"/>
                </a:solidFill>
                <a:latin typeface="+mj-lt"/>
                <a:ea typeface="+mj-ea"/>
                <a:cs typeface="+mj-cs"/>
              </a:defRPr>
            </a:lvl1pPr>
          </a:lstStyle>
          <a:p>
            <a:r>
              <a:rPr lang="ja-JP" altLang="en-US" sz="2400" dirty="0" smtClean="0"/>
              <a:t>チーム起業時のキーワード：関係性・役割・報酬</a:t>
            </a:r>
            <a:endParaRPr lang="ja-JP" altLang="en-US" sz="2400" dirty="0"/>
          </a:p>
        </p:txBody>
      </p:sp>
    </p:spTree>
    <p:extLst>
      <p:ext uri="{BB962C8B-B14F-4D97-AF65-F5344CB8AC3E}">
        <p14:creationId xmlns="" xmlns:p14="http://schemas.microsoft.com/office/powerpoint/2010/main" val="1712369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txBox="1">
            <a:spLocks/>
          </p:cNvSpPr>
          <p:nvPr/>
        </p:nvSpPr>
        <p:spPr>
          <a:xfrm>
            <a:off x="755576" y="1340768"/>
            <a:ext cx="6912768" cy="504056"/>
          </a:xfrm>
          <a:prstGeom prst="rect">
            <a:avLst/>
          </a:prstGeom>
        </p:spPr>
        <p:txBody>
          <a:bodyPr>
            <a:normAutofit/>
          </a:bodyPr>
          <a:lstStyle>
            <a:lvl1pPr algn="l" rtl="0" eaLnBrk="1" latinLnBrk="0" hangingPunct="1">
              <a:spcBef>
                <a:spcPct val="0"/>
              </a:spcBef>
              <a:buNone/>
              <a:defRPr kumimoji="1" sz="4000" kern="1200">
                <a:solidFill>
                  <a:srgbClr val="00B0F0"/>
                </a:solidFill>
                <a:latin typeface="+mj-lt"/>
                <a:ea typeface="+mj-ea"/>
                <a:cs typeface="+mj-cs"/>
              </a:defRPr>
            </a:lvl1pPr>
          </a:lstStyle>
          <a:p>
            <a:r>
              <a:rPr lang="ja-JP" altLang="en-US" sz="2400" dirty="0" smtClean="0"/>
              <a:t>チーム起業も独りもいくつかの選択の積み重ね</a:t>
            </a:r>
            <a:endParaRPr lang="ja-JP" altLang="en-US" sz="2400" dirty="0"/>
          </a:p>
        </p:txBody>
      </p:sp>
      <p:sp>
        <p:nvSpPr>
          <p:cNvPr id="4" name="テキスト ボックス 3"/>
          <p:cNvSpPr txBox="1"/>
          <p:nvPr/>
        </p:nvSpPr>
        <p:spPr>
          <a:xfrm>
            <a:off x="683568" y="620688"/>
            <a:ext cx="7848872" cy="646331"/>
          </a:xfrm>
          <a:prstGeom prst="rect">
            <a:avLst/>
          </a:prstGeom>
          <a:noFill/>
        </p:spPr>
        <p:txBody>
          <a:bodyPr wrap="square" rtlCol="0">
            <a:spAutoFit/>
          </a:bodyPr>
          <a:lstStyle/>
          <a:p>
            <a:r>
              <a:rPr kumimoji="1" lang="ja-JP" altLang="en-US" sz="3600" dirty="0" smtClean="0">
                <a:solidFill>
                  <a:srgbClr val="00B0F0"/>
                </a:solidFill>
                <a:latin typeface="+mj-ea"/>
                <a:ea typeface="+mj-ea"/>
              </a:rPr>
              <a:t>２　起業チームの神話と最良の形</a:t>
            </a:r>
            <a:endParaRPr kumimoji="1" lang="ja-JP" altLang="en-US" sz="3600" dirty="0">
              <a:solidFill>
                <a:srgbClr val="00B0F0"/>
              </a:solidFill>
              <a:latin typeface="+mj-ea"/>
              <a:ea typeface="+mj-ea"/>
            </a:endParaRPr>
          </a:p>
        </p:txBody>
      </p:sp>
      <p:pic>
        <p:nvPicPr>
          <p:cNvPr id="3074" name="Picture 2"/>
          <p:cNvPicPr>
            <a:picLocks noChangeAspect="1" noChangeArrowheads="1"/>
          </p:cNvPicPr>
          <p:nvPr/>
        </p:nvPicPr>
        <p:blipFill>
          <a:blip r:embed="rId3" cstate="print"/>
          <a:srcRect/>
          <a:stretch>
            <a:fillRect/>
          </a:stretch>
        </p:blipFill>
        <p:spPr bwMode="auto">
          <a:xfrm>
            <a:off x="1043608" y="1916832"/>
            <a:ext cx="6408712" cy="450983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txBox="1">
            <a:spLocks/>
          </p:cNvSpPr>
          <p:nvPr/>
        </p:nvSpPr>
        <p:spPr>
          <a:xfrm>
            <a:off x="971600" y="1052736"/>
            <a:ext cx="4644008" cy="432048"/>
          </a:xfrm>
          <a:prstGeom prst="rect">
            <a:avLst/>
          </a:prstGeom>
        </p:spPr>
        <p:txBody>
          <a:bodyPr>
            <a:normAutofit lnSpcReduction="10000"/>
          </a:bodyPr>
          <a:lstStyle>
            <a:lvl1pPr algn="l" rtl="0" eaLnBrk="1" latinLnBrk="0" hangingPunct="1">
              <a:spcBef>
                <a:spcPct val="0"/>
              </a:spcBef>
              <a:buNone/>
              <a:defRPr kumimoji="1" sz="4000" kern="1200">
                <a:solidFill>
                  <a:srgbClr val="00B0F0"/>
                </a:solidFill>
                <a:latin typeface="+mj-lt"/>
                <a:ea typeface="+mj-ea"/>
                <a:cs typeface="+mj-cs"/>
              </a:defRPr>
            </a:lvl1pPr>
          </a:lstStyle>
          <a:p>
            <a:r>
              <a:rPr lang="ja-JP" altLang="en-US" sz="2400" dirty="0" smtClean="0"/>
              <a:t>チーム起業の中にも分業あり</a:t>
            </a:r>
            <a:endParaRPr lang="ja-JP" altLang="en-US" sz="2400" dirty="0"/>
          </a:p>
        </p:txBody>
      </p:sp>
      <p:pic>
        <p:nvPicPr>
          <p:cNvPr id="4098" name="Picture 2"/>
          <p:cNvPicPr>
            <a:picLocks noChangeAspect="1" noChangeArrowheads="1"/>
          </p:cNvPicPr>
          <p:nvPr/>
        </p:nvPicPr>
        <p:blipFill>
          <a:blip r:embed="rId3" cstate="print"/>
          <a:srcRect/>
          <a:stretch>
            <a:fillRect/>
          </a:stretch>
        </p:blipFill>
        <p:spPr bwMode="auto">
          <a:xfrm>
            <a:off x="1043608" y="1556792"/>
            <a:ext cx="6972300" cy="51339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23528" y="2348880"/>
            <a:ext cx="8229600" cy="4325112"/>
          </a:xfrm>
        </p:spPr>
        <p:txBody>
          <a:bodyPr>
            <a:normAutofit/>
          </a:bodyPr>
          <a:lstStyle/>
          <a:p>
            <a:r>
              <a:rPr kumimoji="1" lang="ja-JP" altLang="en-US" sz="2400" dirty="0" smtClean="0"/>
              <a:t>起業チームから経営チームへ成長するためには，経営ビジョン（理念）が必要</a:t>
            </a:r>
            <a:endParaRPr kumimoji="1" lang="en-US" altLang="ja-JP" sz="2400" dirty="0" smtClean="0"/>
          </a:p>
          <a:p>
            <a:pPr lvl="1"/>
            <a:r>
              <a:rPr lang="ja-JP" altLang="ja-JP" sz="2400" dirty="0"/>
              <a:t>経営ビジョンと</a:t>
            </a:r>
            <a:r>
              <a:rPr lang="ja-JP" altLang="ja-JP" sz="2400" dirty="0" smtClean="0"/>
              <a:t>は</a:t>
            </a:r>
            <a:r>
              <a:rPr lang="ja-JP" altLang="en-US" sz="2400" dirty="0" smtClean="0"/>
              <a:t>，</a:t>
            </a:r>
            <a:r>
              <a:rPr lang="ja-JP" altLang="ja-JP" sz="2400" dirty="0" smtClean="0"/>
              <a:t>企業</a:t>
            </a:r>
            <a:r>
              <a:rPr lang="ja-JP" altLang="ja-JP" sz="2400" dirty="0"/>
              <a:t>組織としての価値観・行動規範などを顧客・従業員をはじめて利害関係者に示すもの</a:t>
            </a:r>
            <a:endParaRPr lang="en-US" altLang="ja-JP" sz="2400" dirty="0"/>
          </a:p>
          <a:p>
            <a:r>
              <a:rPr lang="ja-JP" altLang="en-US" sz="2400" dirty="0" smtClean="0"/>
              <a:t>株主だけではなく，多様な利害関係者の期待に応えることができる企業</a:t>
            </a:r>
            <a:r>
              <a:rPr lang="ja-JP" altLang="en-US" sz="2400" dirty="0"/>
              <a:t>統治</a:t>
            </a:r>
            <a:r>
              <a:rPr lang="ja-JP" altLang="en-US" sz="2400" dirty="0" smtClean="0"/>
              <a:t>（コーポレート・ガバナンス）をつくる</a:t>
            </a:r>
            <a:endParaRPr lang="en-US" altLang="ja-JP" sz="2400" dirty="0" smtClean="0"/>
          </a:p>
          <a:p>
            <a:pPr lvl="1"/>
            <a:r>
              <a:rPr lang="ja-JP" altLang="ja-JP" sz="2400" dirty="0"/>
              <a:t>企業統治と</a:t>
            </a:r>
            <a:r>
              <a:rPr lang="ja-JP" altLang="ja-JP" sz="2400" dirty="0" smtClean="0"/>
              <a:t>は</a:t>
            </a:r>
            <a:r>
              <a:rPr lang="ja-JP" altLang="en-US" sz="2400" dirty="0" smtClean="0"/>
              <a:t>，</a:t>
            </a:r>
            <a:r>
              <a:rPr lang="ja-JP" altLang="ja-JP" sz="2400" dirty="0" smtClean="0"/>
              <a:t>経営者</a:t>
            </a:r>
            <a:r>
              <a:rPr lang="ja-JP" altLang="ja-JP" sz="2400" dirty="0"/>
              <a:t>を選任・監視・解任に関わる仕組み</a:t>
            </a:r>
            <a:r>
              <a:rPr lang="ja-JP" altLang="ja-JP" sz="2400" dirty="0" smtClean="0"/>
              <a:t>で</a:t>
            </a:r>
            <a:r>
              <a:rPr lang="ja-JP" altLang="en-US" sz="2400" dirty="0" smtClean="0"/>
              <a:t>，</a:t>
            </a:r>
            <a:r>
              <a:rPr lang="ja-JP" altLang="ja-JP" sz="2400" dirty="0" smtClean="0"/>
              <a:t>企業</a:t>
            </a:r>
            <a:r>
              <a:rPr lang="ja-JP" altLang="ja-JP" sz="2400" dirty="0"/>
              <a:t>経営の目的とするところは何</a:t>
            </a:r>
            <a:r>
              <a:rPr lang="ja-JP" altLang="ja-JP" sz="2400" dirty="0" smtClean="0"/>
              <a:t>か</a:t>
            </a:r>
            <a:r>
              <a:rPr lang="ja-JP" altLang="en-US" sz="2400" dirty="0" smtClean="0"/>
              <a:t>をチェックする。</a:t>
            </a:r>
            <a:endParaRPr kumimoji="1" lang="en-US" altLang="ja-JP" sz="2400" dirty="0"/>
          </a:p>
          <a:p>
            <a:endParaRPr kumimoji="1" lang="ja-JP" altLang="en-US" dirty="0"/>
          </a:p>
        </p:txBody>
      </p:sp>
      <p:sp>
        <p:nvSpPr>
          <p:cNvPr id="4" name="タイトル 2"/>
          <p:cNvSpPr txBox="1">
            <a:spLocks noGrp="1"/>
          </p:cNvSpPr>
          <p:nvPr>
            <p:ph type="title"/>
          </p:nvPr>
        </p:nvSpPr>
        <p:spPr>
          <a:xfrm>
            <a:off x="467544" y="1700808"/>
            <a:ext cx="7992888" cy="720080"/>
          </a:xfrm>
          <a:prstGeom prst="rect">
            <a:avLst/>
          </a:prstGeom>
        </p:spPr>
        <p:txBody>
          <a:bodyPr>
            <a:normAutofit/>
          </a:bodyPr>
          <a:lstStyle>
            <a:lvl1pPr algn="l" rtl="0" eaLnBrk="1" latinLnBrk="0" hangingPunct="1">
              <a:spcBef>
                <a:spcPct val="0"/>
              </a:spcBef>
              <a:buNone/>
              <a:defRPr kumimoji="1" sz="4000" kern="1200">
                <a:solidFill>
                  <a:srgbClr val="00B0F0"/>
                </a:solidFill>
                <a:latin typeface="+mj-lt"/>
                <a:ea typeface="+mj-ea"/>
                <a:cs typeface="+mj-cs"/>
              </a:defRPr>
            </a:lvl1pPr>
          </a:lstStyle>
          <a:p>
            <a:r>
              <a:rPr lang="ja-JP" altLang="en-US" sz="2400" dirty="0" smtClean="0"/>
              <a:t>起業チームから経営チームへ</a:t>
            </a:r>
            <a:endParaRPr lang="ja-JP" altLang="en-US" sz="2400" dirty="0"/>
          </a:p>
        </p:txBody>
      </p:sp>
      <p:sp>
        <p:nvSpPr>
          <p:cNvPr id="5" name="テキスト ボックス 4"/>
          <p:cNvSpPr txBox="1"/>
          <p:nvPr/>
        </p:nvSpPr>
        <p:spPr>
          <a:xfrm>
            <a:off x="467544" y="476672"/>
            <a:ext cx="8208912" cy="1200329"/>
          </a:xfrm>
          <a:prstGeom prst="rect">
            <a:avLst/>
          </a:prstGeom>
          <a:noFill/>
        </p:spPr>
        <p:txBody>
          <a:bodyPr wrap="square" rtlCol="0">
            <a:spAutoFit/>
          </a:bodyPr>
          <a:lstStyle/>
          <a:p>
            <a:r>
              <a:rPr kumimoji="1" lang="ja-JP" altLang="en-US" sz="3600" dirty="0" smtClean="0">
                <a:solidFill>
                  <a:srgbClr val="00B0F0"/>
                </a:solidFill>
                <a:latin typeface="+mj-ea"/>
                <a:ea typeface="+mj-ea"/>
              </a:rPr>
              <a:t>３　経営ビジョンの共有と成長に伴う</a:t>
            </a:r>
            <a:endParaRPr kumimoji="1" lang="en-US" altLang="ja-JP" sz="3600" dirty="0" smtClean="0">
              <a:solidFill>
                <a:srgbClr val="00B0F0"/>
              </a:solidFill>
              <a:latin typeface="+mj-ea"/>
              <a:ea typeface="+mj-ea"/>
            </a:endParaRPr>
          </a:p>
          <a:p>
            <a:r>
              <a:rPr lang="ja-JP" altLang="en-US" sz="3600" dirty="0" smtClean="0">
                <a:solidFill>
                  <a:srgbClr val="00B0F0"/>
                </a:solidFill>
                <a:latin typeface="+mj-ea"/>
                <a:ea typeface="+mj-ea"/>
              </a:rPr>
              <a:t>　　</a:t>
            </a:r>
            <a:r>
              <a:rPr kumimoji="1" lang="ja-JP" altLang="en-US" sz="3600" dirty="0" smtClean="0">
                <a:solidFill>
                  <a:srgbClr val="00B0F0"/>
                </a:solidFill>
                <a:latin typeface="+mj-ea"/>
                <a:ea typeface="+mj-ea"/>
              </a:rPr>
              <a:t>課題</a:t>
            </a:r>
            <a:endParaRPr kumimoji="1" lang="ja-JP" altLang="en-US" sz="3600" dirty="0">
              <a:solidFill>
                <a:srgbClr val="00B0F0"/>
              </a:solidFill>
              <a:latin typeface="+mj-ea"/>
              <a:ea typeface="+mj-ea"/>
            </a:endParaRPr>
          </a:p>
        </p:txBody>
      </p:sp>
    </p:spTree>
    <p:extLst>
      <p:ext uri="{BB962C8B-B14F-4D97-AF65-F5344CB8AC3E}">
        <p14:creationId xmlns="" xmlns:p14="http://schemas.microsoft.com/office/powerpoint/2010/main" val="6700573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404664"/>
            <a:ext cx="8003232" cy="792088"/>
          </a:xfrm>
        </p:spPr>
        <p:txBody>
          <a:bodyPr>
            <a:normAutofit/>
          </a:bodyPr>
          <a:lstStyle/>
          <a:p>
            <a:r>
              <a:rPr kumimoji="1" lang="ja-JP" altLang="en-US" sz="3600" dirty="0" smtClean="0"/>
              <a:t>まとめ</a:t>
            </a:r>
            <a:endParaRPr kumimoji="1" lang="ja-JP" altLang="en-US" sz="3600" dirty="0"/>
          </a:p>
        </p:txBody>
      </p:sp>
      <p:sp>
        <p:nvSpPr>
          <p:cNvPr id="3" name="コンテンツ プレースホルダ 2"/>
          <p:cNvSpPr>
            <a:spLocks noGrp="1"/>
          </p:cNvSpPr>
          <p:nvPr>
            <p:ph idx="1"/>
          </p:nvPr>
        </p:nvSpPr>
        <p:spPr>
          <a:xfrm>
            <a:off x="251520" y="1196752"/>
            <a:ext cx="8712968" cy="5472608"/>
          </a:xfrm>
        </p:spPr>
        <p:txBody>
          <a:bodyPr>
            <a:normAutofit fontScale="70000" lnSpcReduction="20000"/>
          </a:bodyPr>
          <a:lstStyle/>
          <a:p>
            <a:pPr>
              <a:lnSpc>
                <a:spcPct val="120000"/>
              </a:lnSpc>
              <a:buNone/>
            </a:pPr>
            <a:r>
              <a:rPr lang="ja-JP" altLang="en-US" dirty="0" smtClean="0"/>
              <a:t>１　アントレプレナー</a:t>
            </a:r>
            <a:r>
              <a:rPr lang="ja-JP" altLang="en-US" dirty="0"/>
              <a:t>の起業のジレンマに</a:t>
            </a:r>
            <a:r>
              <a:rPr lang="ja-JP" altLang="en-US" dirty="0" smtClean="0"/>
              <a:t>は，管理</a:t>
            </a:r>
            <a:r>
              <a:rPr lang="ja-JP" altLang="en-US" dirty="0"/>
              <a:t>と成長の</a:t>
            </a:r>
            <a:r>
              <a:rPr lang="ja-JP" altLang="en-US" dirty="0" smtClean="0"/>
              <a:t>ジレンマ，異質性</a:t>
            </a:r>
            <a:r>
              <a:rPr lang="ja-JP" altLang="en-US" dirty="0"/>
              <a:t>と同質性のジレンマなどが</a:t>
            </a:r>
            <a:r>
              <a:rPr lang="ja-JP" altLang="en-US" dirty="0" smtClean="0"/>
              <a:t>あり，最良</a:t>
            </a:r>
            <a:r>
              <a:rPr lang="ja-JP" altLang="en-US" dirty="0"/>
              <a:t>のチームをつくっていくことで解決する</a:t>
            </a:r>
            <a:r>
              <a:rPr lang="ja-JP" altLang="en-US" dirty="0" smtClean="0"/>
              <a:t>。</a:t>
            </a:r>
            <a:endParaRPr lang="en-US" altLang="ja-JP" dirty="0" smtClean="0"/>
          </a:p>
          <a:p>
            <a:pPr lvl="1">
              <a:lnSpc>
                <a:spcPct val="120000"/>
              </a:lnSpc>
            </a:pPr>
            <a:r>
              <a:rPr lang="ja-JP" altLang="en-US" dirty="0" smtClean="0"/>
              <a:t>補完的</a:t>
            </a:r>
            <a:r>
              <a:rPr lang="ja-JP" altLang="en-US" dirty="0"/>
              <a:t>なパートナーのコミットメントを</a:t>
            </a:r>
            <a:r>
              <a:rPr lang="ja-JP" altLang="en-US" dirty="0" smtClean="0"/>
              <a:t>引き出してと</a:t>
            </a:r>
            <a:r>
              <a:rPr lang="ja-JP" altLang="en-US" dirty="0"/>
              <a:t>分かち合う</a:t>
            </a:r>
            <a:r>
              <a:rPr lang="ja-JP" altLang="en-US" dirty="0" smtClean="0"/>
              <a:t>こと</a:t>
            </a:r>
            <a:endParaRPr lang="en-US" altLang="ja-JP" dirty="0" smtClean="0"/>
          </a:p>
          <a:p>
            <a:pPr lvl="1">
              <a:lnSpc>
                <a:spcPct val="120000"/>
              </a:lnSpc>
            </a:pPr>
            <a:endParaRPr lang="ja-JP" altLang="en-US" dirty="0"/>
          </a:p>
          <a:p>
            <a:pPr>
              <a:lnSpc>
                <a:spcPct val="120000"/>
              </a:lnSpc>
              <a:buNone/>
            </a:pPr>
            <a:r>
              <a:rPr lang="ja-JP" altLang="en-US" dirty="0" smtClean="0"/>
              <a:t>２　最良</a:t>
            </a:r>
            <a:r>
              <a:rPr lang="ja-JP" altLang="en-US" dirty="0"/>
              <a:t>のチームと</a:t>
            </a:r>
            <a:r>
              <a:rPr lang="ja-JP" altLang="en-US" dirty="0" smtClean="0"/>
              <a:t>は，生計</a:t>
            </a:r>
            <a:r>
              <a:rPr lang="ja-JP" altLang="en-US" dirty="0"/>
              <a:t>確立型や高成長志向型などの経営のビジョンによって異なってくる</a:t>
            </a:r>
            <a:r>
              <a:rPr lang="ja-JP" altLang="en-US" dirty="0" smtClean="0"/>
              <a:t>が，兼務</a:t>
            </a:r>
            <a:r>
              <a:rPr lang="ja-JP" altLang="en-US" dirty="0"/>
              <a:t>（オーバーラップ）型と分業型がある</a:t>
            </a:r>
            <a:r>
              <a:rPr lang="ja-JP" altLang="en-US" dirty="0" smtClean="0"/>
              <a:t>。</a:t>
            </a:r>
            <a:endParaRPr lang="en-US" altLang="ja-JP" dirty="0" smtClean="0"/>
          </a:p>
          <a:p>
            <a:pPr lvl="1">
              <a:lnSpc>
                <a:spcPct val="120000"/>
              </a:lnSpc>
            </a:pPr>
            <a:r>
              <a:rPr lang="ja-JP" altLang="en-US" dirty="0" smtClean="0"/>
              <a:t>多様</a:t>
            </a:r>
            <a:r>
              <a:rPr lang="ja-JP" altLang="en-US" dirty="0"/>
              <a:t>な個性が</a:t>
            </a:r>
            <a:r>
              <a:rPr lang="ja-JP" altLang="en-US" dirty="0" smtClean="0"/>
              <a:t>協力するのに</a:t>
            </a:r>
            <a:r>
              <a:rPr lang="ja-JP" altLang="en-US" dirty="0"/>
              <a:t>大切なの</a:t>
            </a:r>
            <a:r>
              <a:rPr lang="ja-JP" altLang="en-US" dirty="0" smtClean="0"/>
              <a:t>は，経営</a:t>
            </a:r>
            <a:r>
              <a:rPr lang="ja-JP" altLang="en-US" dirty="0"/>
              <a:t>ビジョン（理念）の</a:t>
            </a:r>
            <a:r>
              <a:rPr lang="ja-JP" altLang="en-US" dirty="0" smtClean="0"/>
              <a:t>共有</a:t>
            </a:r>
            <a:endParaRPr lang="en-US" altLang="ja-JP" dirty="0" smtClean="0"/>
          </a:p>
          <a:p>
            <a:pPr lvl="1">
              <a:lnSpc>
                <a:spcPct val="120000"/>
              </a:lnSpc>
            </a:pPr>
            <a:endParaRPr lang="ja-JP" altLang="en-US" dirty="0"/>
          </a:p>
          <a:p>
            <a:pPr>
              <a:lnSpc>
                <a:spcPct val="120000"/>
              </a:lnSpc>
              <a:buNone/>
            </a:pPr>
            <a:r>
              <a:rPr lang="ja-JP" altLang="en-US" dirty="0" smtClean="0"/>
              <a:t>３　チーム</a:t>
            </a:r>
            <a:r>
              <a:rPr lang="ja-JP" altLang="en-US" dirty="0"/>
              <a:t>から</a:t>
            </a:r>
            <a:r>
              <a:rPr lang="ja-JP" altLang="en-US" dirty="0" smtClean="0"/>
              <a:t>組織，起業</a:t>
            </a:r>
            <a:r>
              <a:rPr lang="ja-JP" altLang="en-US" dirty="0"/>
              <a:t>から企業になるために</a:t>
            </a:r>
            <a:r>
              <a:rPr lang="ja-JP" altLang="en-US" dirty="0" smtClean="0"/>
              <a:t>は，企業</a:t>
            </a:r>
            <a:r>
              <a:rPr lang="ja-JP" altLang="en-US" dirty="0"/>
              <a:t>統治をつくって</a:t>
            </a:r>
            <a:r>
              <a:rPr lang="ja-JP" altLang="en-US" dirty="0" smtClean="0"/>
              <a:t>いきながら，アントレプレナー型</a:t>
            </a:r>
            <a:r>
              <a:rPr lang="ja-JP" altLang="en-US" dirty="0"/>
              <a:t>からプロフェッショナル型へ移行する必要がある</a:t>
            </a:r>
            <a:r>
              <a:rPr lang="ja-JP" altLang="en-US" dirty="0" smtClean="0"/>
              <a:t>。</a:t>
            </a:r>
            <a:endParaRPr lang="en-US" altLang="ja-JP" dirty="0" smtClean="0"/>
          </a:p>
          <a:p>
            <a:pPr>
              <a:lnSpc>
                <a:spcPct val="120000"/>
              </a:lnSpc>
              <a:buNone/>
            </a:pPr>
            <a:endParaRPr lang="ja-JP" altLang="en-US" dirty="0"/>
          </a:p>
          <a:p>
            <a:pPr>
              <a:lnSpc>
                <a:spcPct val="120000"/>
              </a:lnSpc>
              <a:buNone/>
            </a:pPr>
            <a:r>
              <a:rPr lang="ja-JP" altLang="en-US" dirty="0" smtClean="0"/>
              <a:t>４　アントレプレナー</a:t>
            </a:r>
            <a:r>
              <a:rPr lang="ja-JP" altLang="en-US" dirty="0"/>
              <a:t>に</a:t>
            </a:r>
            <a:r>
              <a:rPr lang="ja-JP" altLang="en-US" dirty="0" smtClean="0"/>
              <a:t>とって，企業</a:t>
            </a:r>
            <a:r>
              <a:rPr lang="ja-JP" altLang="en-US" dirty="0"/>
              <a:t>成長の段階に合わせて最良のチームをつくっていくということ</a:t>
            </a:r>
            <a:r>
              <a:rPr lang="ja-JP" altLang="en-US" dirty="0" smtClean="0"/>
              <a:t>は，学び続け，自己</a:t>
            </a:r>
            <a:r>
              <a:rPr lang="ja-JP" altLang="en-US" dirty="0"/>
              <a:t>成長と脱皮（変容）を繰り返していくことである。</a:t>
            </a:r>
          </a:p>
        </p:txBody>
      </p:sp>
      <p:sp>
        <p:nvSpPr>
          <p:cNvPr id="4" name="スライド番号プレースホルダー 3"/>
          <p:cNvSpPr>
            <a:spLocks noGrp="1"/>
          </p:cNvSpPr>
          <p:nvPr>
            <p:ph type="sldNum" sz="quarter" idx="12"/>
          </p:nvPr>
        </p:nvSpPr>
        <p:spPr/>
        <p:txBody>
          <a:bodyPr/>
          <a:lstStyle/>
          <a:p>
            <a:fld id="{C16F6FD9-B7B6-4973-BC99-B5A1A9991604}" type="slidenum">
              <a:rPr kumimoji="1" lang="ja-JP" altLang="en-US" smtClean="0"/>
              <a:pPr/>
              <a:t>9</a:t>
            </a:fld>
            <a:endParaRPr kumimoji="1" lang="ja-JP" altLang="en-US"/>
          </a:p>
        </p:txBody>
      </p:sp>
    </p:spTree>
    <p:extLst>
      <p:ext uri="{BB962C8B-B14F-4D97-AF65-F5344CB8AC3E}">
        <p14:creationId xmlns="" xmlns:p14="http://schemas.microsoft.com/office/powerpoint/2010/main" val="24234626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ユーザー定義 75">
      <a:dk1>
        <a:sysClr val="windowText" lastClr="000000"/>
      </a:dk1>
      <a:lt1>
        <a:sysClr val="window" lastClr="FFFFFF"/>
      </a:lt1>
      <a:dk2>
        <a:srgbClr val="FFFF00"/>
      </a:dk2>
      <a:lt2>
        <a:srgbClr val="DDE9EC"/>
      </a:lt2>
      <a:accent1>
        <a:srgbClr val="727CA3"/>
      </a:accent1>
      <a:accent2>
        <a:srgbClr val="7F7F7F"/>
      </a:accent2>
      <a:accent3>
        <a:srgbClr val="0070C0"/>
      </a:accent3>
      <a:accent4>
        <a:srgbClr val="FADA7A"/>
      </a:accent4>
      <a:accent5>
        <a:srgbClr val="B88472"/>
      </a:accent5>
      <a:accent6>
        <a:srgbClr val="8E736A"/>
      </a:accent6>
      <a:hlink>
        <a:srgbClr val="B292CA"/>
      </a:hlink>
      <a:folHlink>
        <a:srgbClr val="6B5680"/>
      </a:folHlink>
    </a:clrScheme>
    <a:fontScheme name="アーバン">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496</TotalTime>
  <Words>296</Words>
  <Application>Microsoft Office PowerPoint</Application>
  <PresentationFormat>画面に合わせる (4:3)</PresentationFormat>
  <Paragraphs>62</Paragraphs>
  <Slides>10</Slides>
  <Notes>10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アーバン</vt:lpstr>
      <vt:lpstr>アントレプレナーシップ入門 ベンチャーの創造を学ぶ</vt:lpstr>
      <vt:lpstr>イントロダクション</vt:lpstr>
      <vt:lpstr>スライド 3</vt:lpstr>
      <vt:lpstr>スライド 4</vt:lpstr>
      <vt:lpstr>スライド 5</vt:lpstr>
      <vt:lpstr>スライド 6</vt:lpstr>
      <vt:lpstr>スライド 7</vt:lpstr>
      <vt:lpstr>起業チームから経営チームへ</vt:lpstr>
      <vt:lpstr>まとめ</vt:lpstr>
      <vt:lpstr>チャレンジ課題</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アントレプレナーシップ入門 ベンチャーの創造を学ぶ</dc:title>
  <dc:creator>e-hase</dc:creator>
  <cp:lastModifiedBy>e-hase</cp:lastModifiedBy>
  <cp:revision>35</cp:revision>
  <dcterms:created xsi:type="dcterms:W3CDTF">2014-06-06T05:17:39Z</dcterms:created>
  <dcterms:modified xsi:type="dcterms:W3CDTF">2015-05-13T04:49:27Z</dcterms:modified>
</cp:coreProperties>
</file>